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97" r:id="rId2"/>
    <p:sldId id="256" r:id="rId3"/>
    <p:sldId id="295" r:id="rId4"/>
    <p:sldId id="258" r:id="rId5"/>
    <p:sldId id="259" r:id="rId6"/>
    <p:sldId id="260" r:id="rId7"/>
    <p:sldId id="267" r:id="rId8"/>
    <p:sldId id="266" r:id="rId9"/>
    <p:sldId id="263" r:id="rId10"/>
    <p:sldId id="269" r:id="rId11"/>
    <p:sldId id="290" r:id="rId12"/>
    <p:sldId id="273" r:id="rId13"/>
    <p:sldId id="274" r:id="rId14"/>
    <p:sldId id="257" r:id="rId15"/>
    <p:sldId id="294" r:id="rId16"/>
    <p:sldId id="268" r:id="rId17"/>
    <p:sldId id="264" r:id="rId18"/>
    <p:sldId id="265" r:id="rId19"/>
    <p:sldId id="286" r:id="rId20"/>
    <p:sldId id="289" r:id="rId21"/>
    <p:sldId id="271" r:id="rId22"/>
    <p:sldId id="285" r:id="rId23"/>
    <p:sldId id="280" r:id="rId24"/>
    <p:sldId id="293" r:id="rId25"/>
    <p:sldId id="277" r:id="rId26"/>
    <p:sldId id="291" r:id="rId27"/>
    <p:sldId id="292" r:id="rId28"/>
    <p:sldId id="281" r:id="rId29"/>
    <p:sldId id="283" r:id="rId30"/>
    <p:sldId id="261" r:id="rId31"/>
    <p:sldId id="276" r:id="rId32"/>
    <p:sldId id="279" r:id="rId33"/>
    <p:sldId id="296"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1CADE4"/>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6" d="100"/>
          <a:sy n="66" d="100"/>
        </p:scale>
        <p:origin x="600"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18.png>
</file>

<file path=ppt/media/image19.jpg>
</file>

<file path=ppt/media/image2.jpg>
</file>

<file path=ppt/media/image20.jpg>
</file>

<file path=ppt/media/image21.jpg>
</file>

<file path=ppt/media/image22.jpg>
</file>

<file path=ppt/media/image23.jpg>
</file>

<file path=ppt/media/image3.jpg>
</file>

<file path=ppt/media/image4.jpg>
</file>

<file path=ppt/media/image5.pn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de-DE" smtClean="0"/>
              <a:t>Titelmasterformat durch Klicken bearbeiten</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de-DE" smtClean="0"/>
              <a:t>Formatvorlage des Untertitelmasters durch Klicken bearbeiten</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Vertical Text Placeholder 2"/>
          <p:cNvSpPr>
            <a:spLocks noGrp="1"/>
          </p:cNvSpPr>
          <p:nvPr>
            <p:ph type="body" orient="vert" idx="1"/>
          </p:nvPr>
        </p:nvSpPr>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de-DE" smtClean="0"/>
              <a:t>Titelmasterformat durch Klicken bearbeiten</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idx="1"/>
          </p:nvPr>
        </p:nvSpPr>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10;überschrift">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de-DE" smtClean="0"/>
              <a:t>Titelmasterformat durch Klicken bearbeiten</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smtClean="0"/>
              <a:t>Formatvorlagen des Textmasters bearbeiten</a:t>
            </a:r>
          </a:p>
        </p:txBody>
      </p:sp>
      <p:sp>
        <p:nvSpPr>
          <p:cNvPr id="4" name="Date Placeholder 3"/>
          <p:cNvSpPr>
            <a:spLocks noGrp="1"/>
          </p:cNvSpPr>
          <p:nvPr>
            <p:ph type="dt" sz="half" idx="10"/>
          </p:nvPr>
        </p:nvSpPr>
        <p:spPr/>
        <p:txBody>
          <a:bodyPr/>
          <a:lstStyle/>
          <a:p>
            <a:fld id="{5A61015F-7CC6-4D0A-9D87-873EA4C304CC}" type="datetimeFigureOut">
              <a:rPr lang="en-US" dirty="0"/>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de-DE" smtClean="0"/>
              <a:t>Titelmasterformat durch Klicken bearbeiten</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6/10/2021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de-DE" smtClean="0"/>
              <a:t>Titelmasterformat durch Klicken bearbeiten</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4" name="Content Placeholder 3"/>
          <p:cNvSpPr>
            <a:spLocks noGrp="1"/>
          </p:cNvSpPr>
          <p:nvPr>
            <p:ph sz="half" idx="2"/>
          </p:nvPr>
        </p:nvSpPr>
        <p:spPr>
          <a:xfrm>
            <a:off x="1024128" y="2967788"/>
            <a:ext cx="4754880" cy="3341572"/>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de-DE" smtClean="0"/>
              <a:t>Formatvorlagen des Textmasters bearbeiten</a:t>
            </a:r>
          </a:p>
        </p:txBody>
      </p:sp>
      <p:sp>
        <p:nvSpPr>
          <p:cNvPr id="6" name="Content Placeholder 5"/>
          <p:cNvSpPr>
            <a:spLocks noGrp="1"/>
          </p:cNvSpPr>
          <p:nvPr>
            <p:ph sz="quarter" idx="4"/>
          </p:nvPr>
        </p:nvSpPr>
        <p:spPr>
          <a:xfrm>
            <a:off x="5990888" y="2967788"/>
            <a:ext cx="4754880" cy="3341572"/>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6/10/2021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6/10/2021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6/10/2021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de-DE" smtClean="0"/>
              <a:t>Titelmasterformat durch Klicken bearbeiten</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05C68B11-C5A8-448C-8CE9-B1A273C79CFC}" type="datetimeFigureOut">
              <a:rPr lang="en-US" dirty="0"/>
              <a:t>6/10/2021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de-DE" smtClean="0"/>
              <a:t>Titelmasterformat durch Klicken bearbeiten</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smtClean="0"/>
              <a:t>Bild durch Klicken auf Symbol hinzufügen</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C7616CA0-919D-4A49-9C8A-62FDFB3A5183}" type="datetimeFigureOut">
              <a:rPr lang="en-US" dirty="0"/>
              <a:t>6/10/2021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de-DE" smtClean="0"/>
              <a:t>Titelmasterformat durch Klicken bearbeiten</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6/10/2021</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‹Nr.›</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hyperlink" Target="https://arxiv.org/abs/1106.1813"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www.investopedia.com/terms/o/occupancy-rate.asp" TargetMode="External"/><Relationship Id="rId2" Type="http://schemas.openxmlformats.org/officeDocument/2006/relationships/hyperlink" Target="https://www.investopedia.com/terms/a/average-daily-rate.asp"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sz="2800" cap="all" dirty="0" smtClean="0">
                <a:latin typeface="+mj-lt"/>
              </a:rPr>
              <a:t>Diana Jaffé</a:t>
            </a:r>
            <a:r>
              <a:rPr lang="de-DE" dirty="0" smtClean="0"/>
              <a:t/>
            </a:r>
            <a:br>
              <a:rPr lang="de-DE" dirty="0" smtClean="0"/>
            </a:br>
            <a:r>
              <a:rPr lang="de-DE" dirty="0" smtClean="0"/>
              <a:t>Code </a:t>
            </a:r>
            <a:r>
              <a:rPr lang="de-DE" dirty="0" smtClean="0"/>
              <a:t>Academy</a:t>
            </a:r>
          </a:p>
          <a:p>
            <a:r>
              <a:rPr lang="de-DE" dirty="0" smtClean="0"/>
              <a:t>June </a:t>
            </a:r>
            <a:r>
              <a:rPr lang="de-DE" dirty="0" smtClean="0"/>
              <a:t>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t="-1" b="16451"/>
          <a:stretch/>
        </p:blipFill>
        <p:spPr>
          <a:xfrm>
            <a:off x="0" y="-1309041"/>
            <a:ext cx="12199216" cy="6015795"/>
          </a:xfrm>
          <a:prstGeom prst="rect">
            <a:avLst/>
          </a:prstGeom>
        </p:spPr>
      </p:pic>
    </p:spTree>
    <p:extLst>
      <p:ext uri="{BB962C8B-B14F-4D97-AF65-F5344CB8AC3E}">
        <p14:creationId xmlns:p14="http://schemas.microsoft.com/office/powerpoint/2010/main" val="15231307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 Beauty - </a:t>
            </a:r>
            <a:r>
              <a:rPr lang="de-DE" dirty="0" err="1" smtClean="0"/>
              <a:t>of</a:t>
            </a:r>
            <a:r>
              <a:rPr lang="de-DE" dirty="0" smtClean="0"/>
              <a:t> </a:t>
            </a:r>
            <a:r>
              <a:rPr lang="de-DE" dirty="0" err="1" smtClean="0"/>
              <a:t>data</a:t>
            </a:r>
            <a:endParaRPr lang="de-DE" dirty="0"/>
          </a:p>
        </p:txBody>
      </p:sp>
      <p:sp>
        <p:nvSpPr>
          <p:cNvPr id="3" name="Textplatzhalter 2"/>
          <p:cNvSpPr>
            <a:spLocks noGrp="1"/>
          </p:cNvSpPr>
          <p:nvPr>
            <p:ph type="body" idx="1"/>
          </p:nvPr>
        </p:nvSpPr>
        <p:spPr/>
        <p:txBody>
          <a:bodyPr/>
          <a:lstStyle/>
          <a:p>
            <a:r>
              <a:rPr lang="de-DE" dirty="0" err="1"/>
              <a:t>Good</a:t>
            </a:r>
            <a:r>
              <a:rPr lang="de-DE" dirty="0"/>
              <a:t> Data </a:t>
            </a:r>
            <a:r>
              <a:rPr lang="de-DE" dirty="0" err="1"/>
              <a:t>Paints</a:t>
            </a:r>
            <a:r>
              <a:rPr lang="de-DE" dirty="0"/>
              <a:t> A Picture </a:t>
            </a:r>
            <a:br>
              <a:rPr lang="de-DE" dirty="0"/>
            </a:br>
            <a:r>
              <a:rPr lang="de-DE" dirty="0" err="1"/>
              <a:t>Of</a:t>
            </a:r>
            <a:r>
              <a:rPr lang="de-DE" dirty="0"/>
              <a:t> The World</a:t>
            </a:r>
            <a:r>
              <a:rPr lang="de-DE" dirty="0" smtClean="0"/>
              <a:t>.</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b="16671"/>
          <a:stretch/>
        </p:blipFill>
        <p:spPr>
          <a:xfrm>
            <a:off x="0" y="-3037973"/>
            <a:ext cx="12192000" cy="7619598"/>
          </a:xfrm>
          <a:prstGeom prst="rect">
            <a:avLst/>
          </a:prstGeom>
        </p:spPr>
      </p:pic>
    </p:spTree>
    <p:extLst>
      <p:ext uri="{BB962C8B-B14F-4D97-AF65-F5344CB8AC3E}">
        <p14:creationId xmlns:p14="http://schemas.microsoft.com/office/powerpoint/2010/main" val="41423179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Possible</a:t>
            </a:r>
            <a:r>
              <a:rPr lang="de-DE" dirty="0" smtClean="0"/>
              <a:t> </a:t>
            </a:r>
            <a:r>
              <a:rPr lang="de-DE" dirty="0" err="1" smtClean="0"/>
              <a:t>kpi</a:t>
            </a:r>
            <a:r>
              <a:rPr lang="de-DE" dirty="0" smtClean="0"/>
              <a:t> s</a:t>
            </a:r>
            <a:endParaRPr lang="de-DE" dirty="0"/>
          </a:p>
        </p:txBody>
      </p:sp>
    </p:spTree>
    <p:extLst>
      <p:ext uri="{BB962C8B-B14F-4D97-AF65-F5344CB8AC3E}">
        <p14:creationId xmlns:p14="http://schemas.microsoft.com/office/powerpoint/2010/main" val="46747009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6295" y="1363899"/>
            <a:ext cx="8640000" cy="5400000"/>
          </a:xfrm>
          <a:prstGeom prst="rect">
            <a:avLst/>
          </a:prstGeom>
        </p:spPr>
      </p:pic>
      <p:sp>
        <p:nvSpPr>
          <p:cNvPr id="2" name="Titel 1"/>
          <p:cNvSpPr>
            <a:spLocks noGrp="1"/>
          </p:cNvSpPr>
          <p:nvPr>
            <p:ph type="title"/>
          </p:nvPr>
        </p:nvSpPr>
        <p:spPr/>
        <p:txBody>
          <a:bodyPr/>
          <a:lstStyle/>
          <a:p>
            <a:r>
              <a:rPr lang="de-DE" dirty="0" err="1" smtClean="0"/>
              <a:t>CANCELLATion</a:t>
            </a:r>
            <a:r>
              <a:rPr lang="de-DE" dirty="0" smtClean="0"/>
              <a:t> Rate per </a:t>
            </a:r>
            <a:r>
              <a:rPr lang="de-DE" dirty="0" err="1" smtClean="0"/>
              <a:t>month</a:t>
            </a:r>
            <a:r>
              <a:rPr lang="de-DE" dirty="0" smtClean="0"/>
              <a:t> in %</a:t>
            </a:r>
            <a:endParaRPr lang="de-DE" dirty="0"/>
          </a:p>
        </p:txBody>
      </p:sp>
    </p:spTree>
    <p:extLst>
      <p:ext uri="{BB962C8B-B14F-4D97-AF65-F5344CB8AC3E}">
        <p14:creationId xmlns:p14="http://schemas.microsoft.com/office/powerpoint/2010/main" val="293329893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057" y="1447490"/>
            <a:ext cx="11880000" cy="5400000"/>
          </a:xfrm>
          <a:prstGeom prst="rect">
            <a:avLst/>
          </a:prstGeom>
        </p:spPr>
      </p:pic>
      <p:sp>
        <p:nvSpPr>
          <p:cNvPr id="2" name="Titel 1"/>
          <p:cNvSpPr>
            <a:spLocks noGrp="1"/>
          </p:cNvSpPr>
          <p:nvPr>
            <p:ph type="title"/>
          </p:nvPr>
        </p:nvSpPr>
        <p:spPr/>
        <p:txBody>
          <a:bodyPr/>
          <a:lstStyle/>
          <a:p>
            <a:r>
              <a:rPr lang="de-DE" dirty="0" smtClean="0"/>
              <a:t>Travel Rate (positive </a:t>
            </a:r>
            <a:r>
              <a:rPr lang="de-DE" dirty="0" err="1" smtClean="0"/>
              <a:t>for</a:t>
            </a:r>
            <a:r>
              <a:rPr lang="de-DE" dirty="0" smtClean="0"/>
              <a:t> </a:t>
            </a:r>
            <a:r>
              <a:rPr lang="de-DE" dirty="0" err="1" smtClean="0"/>
              <a:t>no</a:t>
            </a:r>
            <a:r>
              <a:rPr lang="de-DE" dirty="0" smtClean="0"/>
              <a:t> </a:t>
            </a:r>
            <a:r>
              <a:rPr lang="de-DE" dirty="0" err="1" smtClean="0"/>
              <a:t>cancellation</a:t>
            </a:r>
            <a:r>
              <a:rPr lang="de-DE" dirty="0" smtClean="0"/>
              <a:t>)</a:t>
            </a:r>
            <a:endParaRPr lang="de-DE" dirty="0"/>
          </a:p>
        </p:txBody>
      </p:sp>
    </p:spTree>
    <p:extLst>
      <p:ext uri="{BB962C8B-B14F-4D97-AF65-F5344CB8AC3E}">
        <p14:creationId xmlns:p14="http://schemas.microsoft.com/office/powerpoint/2010/main" val="162442384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9795" y="606057"/>
            <a:ext cx="7485320" cy="5613990"/>
          </a:xfrm>
          <a:prstGeom prst="rect">
            <a:avLst/>
          </a:prstGeom>
          <a:solidFill>
            <a:srgbClr val="FFFFFF">
              <a:shade val="85000"/>
            </a:srgbClr>
          </a:solidFill>
          <a:ln w="88900" cap="sq">
            <a:noFill/>
            <a:miter lim="800000"/>
          </a:ln>
          <a:effectLst>
            <a:outerShdw blurRad="254000" dist="317500" dir="8100000" algn="ctr">
              <a:srgbClr val="000000">
                <a:alpha val="40000"/>
              </a:srgbClr>
            </a:outerShdw>
          </a:effectLst>
        </p:spPr>
      </p:pic>
    </p:spTree>
    <p:extLst>
      <p:ext uri="{BB962C8B-B14F-4D97-AF65-F5344CB8AC3E}">
        <p14:creationId xmlns:p14="http://schemas.microsoft.com/office/powerpoint/2010/main" val="8956641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Life </a:t>
            </a:r>
            <a:r>
              <a:rPr lang="de-DE" dirty="0" err="1" smtClean="0"/>
              <a:t>begins</a:t>
            </a:r>
            <a:r>
              <a:rPr lang="de-DE" dirty="0" smtClean="0"/>
              <a:t> </a:t>
            </a:r>
            <a:r>
              <a:rPr lang="de-DE" dirty="0" err="1" smtClean="0"/>
              <a:t>Where</a:t>
            </a:r>
            <a:r>
              <a:rPr lang="de-DE" dirty="0" smtClean="0"/>
              <a:t> </a:t>
            </a:r>
            <a:r>
              <a:rPr lang="de-DE" dirty="0" err="1" smtClean="0"/>
              <a:t>the</a:t>
            </a:r>
            <a:r>
              <a:rPr lang="de-DE" dirty="0" smtClean="0"/>
              <a:t> </a:t>
            </a:r>
            <a:r>
              <a:rPr lang="de-DE" dirty="0" err="1" smtClean="0"/>
              <a:t>data</a:t>
            </a:r>
            <a:r>
              <a:rPr lang="de-DE" dirty="0" smtClean="0"/>
              <a:t> </a:t>
            </a:r>
            <a:r>
              <a:rPr lang="de-DE" dirty="0" err="1" smtClean="0"/>
              <a:t>ends</a:t>
            </a:r>
            <a:endParaRPr lang="de-DE" dirty="0"/>
          </a:p>
        </p:txBody>
      </p:sp>
      <p:sp>
        <p:nvSpPr>
          <p:cNvPr id="3" name="Inhaltsplatzhalter 2"/>
          <p:cNvSpPr>
            <a:spLocks noGrp="1"/>
          </p:cNvSpPr>
          <p:nvPr>
            <p:ph idx="1"/>
          </p:nvPr>
        </p:nvSpPr>
        <p:spPr/>
        <p:txBody>
          <a:bodyPr/>
          <a:lstStyle/>
          <a:p>
            <a:r>
              <a:rPr lang="de-DE" dirty="0" err="1" smtClean="0"/>
              <a:t>Questions</a:t>
            </a:r>
            <a:r>
              <a:rPr lang="de-DE" dirty="0" smtClean="0"/>
              <a:t>:</a:t>
            </a:r>
          </a:p>
          <a:p>
            <a:pPr marL="180975" indent="-180975">
              <a:buFont typeface="Arial" panose="020B0604020202020204" pitchFamily="34" charset="0"/>
              <a:buChar char="•"/>
            </a:pPr>
            <a:r>
              <a:rPr lang="de-DE" dirty="0" err="1" smtClean="0"/>
              <a:t>What</a:t>
            </a:r>
            <a:r>
              <a:rPr lang="de-DE" dirty="0" smtClean="0"/>
              <a:t> </a:t>
            </a:r>
            <a:r>
              <a:rPr lang="de-DE" dirty="0" err="1" smtClean="0"/>
              <a:t>are</a:t>
            </a:r>
            <a:r>
              <a:rPr lang="de-DE" dirty="0" smtClean="0"/>
              <a:t> </a:t>
            </a:r>
            <a:r>
              <a:rPr lang="de-DE" dirty="0" err="1" smtClean="0"/>
              <a:t>the</a:t>
            </a:r>
            <a:r>
              <a:rPr lang="de-DE" dirty="0" smtClean="0"/>
              <a:t> </a:t>
            </a:r>
            <a:r>
              <a:rPr lang="de-DE" dirty="0" err="1" smtClean="0"/>
              <a:t>reasons</a:t>
            </a:r>
            <a:r>
              <a:rPr lang="de-DE" dirty="0" smtClean="0"/>
              <a:t> </a:t>
            </a:r>
            <a:r>
              <a:rPr lang="de-DE" dirty="0" err="1" smtClean="0"/>
              <a:t>for</a:t>
            </a:r>
            <a:r>
              <a:rPr lang="de-DE" dirty="0" smtClean="0"/>
              <a:t> </a:t>
            </a:r>
            <a:r>
              <a:rPr lang="de-DE" dirty="0" err="1" smtClean="0"/>
              <a:t>the</a:t>
            </a:r>
            <a:r>
              <a:rPr lang="de-DE" dirty="0" smtClean="0"/>
              <a:t> </a:t>
            </a:r>
            <a:r>
              <a:rPr lang="de-DE" dirty="0" err="1" smtClean="0"/>
              <a:t>vast</a:t>
            </a:r>
            <a:r>
              <a:rPr lang="de-DE" dirty="0" smtClean="0"/>
              <a:t> </a:t>
            </a:r>
            <a:r>
              <a:rPr lang="de-DE" dirty="0" err="1" smtClean="0"/>
              <a:t>cancellation</a:t>
            </a:r>
            <a:r>
              <a:rPr lang="de-DE" dirty="0" smtClean="0"/>
              <a:t> </a:t>
            </a:r>
            <a:r>
              <a:rPr lang="de-DE" dirty="0" err="1" smtClean="0"/>
              <a:t>rates</a:t>
            </a:r>
            <a:r>
              <a:rPr lang="de-DE" dirty="0" smtClean="0"/>
              <a:t> </a:t>
            </a:r>
            <a:r>
              <a:rPr lang="de-DE" dirty="0" err="1" smtClean="0"/>
              <a:t>for</a:t>
            </a:r>
            <a:r>
              <a:rPr lang="de-DE" dirty="0" smtClean="0"/>
              <a:t> </a:t>
            </a:r>
            <a:r>
              <a:rPr lang="de-DE" dirty="0" err="1" smtClean="0"/>
              <a:t>resort</a:t>
            </a:r>
            <a:r>
              <a:rPr lang="de-DE" dirty="0" smtClean="0"/>
              <a:t> </a:t>
            </a:r>
            <a:r>
              <a:rPr lang="de-DE" dirty="0" err="1" smtClean="0"/>
              <a:t>hotels</a:t>
            </a:r>
            <a:r>
              <a:rPr lang="de-DE" dirty="0" smtClean="0"/>
              <a:t> in </a:t>
            </a:r>
            <a:r>
              <a:rPr lang="de-DE" dirty="0" err="1" smtClean="0"/>
              <a:t>summer</a:t>
            </a:r>
            <a:r>
              <a:rPr lang="de-DE" dirty="0" smtClean="0"/>
              <a:t> </a:t>
            </a:r>
            <a:r>
              <a:rPr lang="de-DE" dirty="0" err="1" smtClean="0"/>
              <a:t>of</a:t>
            </a:r>
            <a:r>
              <a:rPr lang="de-DE" dirty="0" smtClean="0"/>
              <a:t> </a:t>
            </a:r>
            <a:r>
              <a:rPr lang="de-DE" dirty="0" err="1" smtClean="0"/>
              <a:t>families</a:t>
            </a:r>
            <a:r>
              <a:rPr lang="de-DE" dirty="0" smtClean="0"/>
              <a:t> </a:t>
            </a:r>
            <a:r>
              <a:rPr lang="de-DE" dirty="0" err="1" smtClean="0"/>
              <a:t>with</a:t>
            </a:r>
            <a:r>
              <a:rPr lang="de-DE" dirty="0" smtClean="0"/>
              <a:t> </a:t>
            </a:r>
            <a:r>
              <a:rPr lang="de-DE" dirty="0" err="1" smtClean="0"/>
              <a:t>children</a:t>
            </a:r>
            <a:r>
              <a:rPr lang="de-DE" dirty="0" smtClean="0"/>
              <a:t>?</a:t>
            </a:r>
            <a:endParaRPr lang="de-DE" dirty="0"/>
          </a:p>
        </p:txBody>
      </p:sp>
    </p:spTree>
    <p:extLst>
      <p:ext uri="{BB962C8B-B14F-4D97-AF65-F5344CB8AC3E}">
        <p14:creationId xmlns:p14="http://schemas.microsoft.com/office/powerpoint/2010/main" val="266832126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Is</a:t>
            </a:r>
            <a:r>
              <a:rPr lang="de-DE" dirty="0"/>
              <a:t> </a:t>
            </a:r>
            <a:r>
              <a:rPr lang="de-DE" dirty="0" smtClean="0"/>
              <a:t>„</a:t>
            </a:r>
            <a:r>
              <a:rPr lang="de-DE" dirty="0" err="1" smtClean="0"/>
              <a:t>the</a:t>
            </a:r>
            <a:r>
              <a:rPr lang="de-DE" dirty="0" smtClean="0"/>
              <a:t> </a:t>
            </a:r>
            <a:r>
              <a:rPr lang="de-DE" dirty="0" err="1" smtClean="0"/>
              <a:t>machine</a:t>
            </a:r>
            <a:r>
              <a:rPr lang="de-DE" dirty="0" smtClean="0"/>
              <a:t>“ </a:t>
            </a:r>
            <a:br>
              <a:rPr lang="de-DE" dirty="0" smtClean="0"/>
            </a:br>
            <a:r>
              <a:rPr lang="de-DE" dirty="0" smtClean="0"/>
              <a:t>a </a:t>
            </a:r>
            <a:r>
              <a:rPr lang="de-DE" dirty="0" err="1" smtClean="0"/>
              <a:t>fortune</a:t>
            </a:r>
            <a:r>
              <a:rPr lang="de-DE" dirty="0" smtClean="0"/>
              <a:t> </a:t>
            </a:r>
            <a:r>
              <a:rPr lang="de-DE" dirty="0" err="1" smtClean="0"/>
              <a:t>teller</a:t>
            </a:r>
            <a:r>
              <a:rPr lang="de-DE" dirty="0" smtClean="0"/>
              <a:t>?</a:t>
            </a:r>
            <a:endParaRPr lang="de-DE" dirty="0"/>
          </a:p>
        </p:txBody>
      </p:sp>
      <p:sp>
        <p:nvSpPr>
          <p:cNvPr id="3" name="Textplatzhalter 2"/>
          <p:cNvSpPr>
            <a:spLocks noGrp="1"/>
          </p:cNvSpPr>
          <p:nvPr>
            <p:ph type="body" idx="1"/>
          </p:nvPr>
        </p:nvSpPr>
        <p:spPr/>
        <p:txBody>
          <a:bodyPr/>
          <a:lstStyle/>
          <a:p>
            <a:endParaRPr lang="de-DE"/>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l="-237" t="-8982" r="237" b="14142"/>
          <a:stretch/>
        </p:blipFill>
        <p:spPr>
          <a:xfrm>
            <a:off x="-28875" y="-1624113"/>
            <a:ext cx="12192000" cy="6504121"/>
          </a:xfrm>
          <a:prstGeom prst="rect">
            <a:avLst/>
          </a:prstGeom>
        </p:spPr>
      </p:pic>
    </p:spTree>
    <p:extLst>
      <p:ext uri="{BB962C8B-B14F-4D97-AF65-F5344CB8AC3E}">
        <p14:creationId xmlns:p14="http://schemas.microsoft.com/office/powerpoint/2010/main" val="29214536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Is</a:t>
            </a:r>
            <a:r>
              <a:rPr lang="de-DE" dirty="0"/>
              <a:t> </a:t>
            </a:r>
            <a:r>
              <a:rPr lang="de-DE" dirty="0" smtClean="0"/>
              <a:t>„</a:t>
            </a:r>
            <a:r>
              <a:rPr lang="de-DE" dirty="0" err="1" smtClean="0"/>
              <a:t>the</a:t>
            </a:r>
            <a:r>
              <a:rPr lang="de-DE" dirty="0" smtClean="0"/>
              <a:t> </a:t>
            </a:r>
            <a:r>
              <a:rPr lang="de-DE" dirty="0" err="1" smtClean="0"/>
              <a:t>machine</a:t>
            </a:r>
            <a:r>
              <a:rPr lang="de-DE" dirty="0" smtClean="0"/>
              <a:t>“ </a:t>
            </a:r>
            <a:br>
              <a:rPr lang="de-DE" dirty="0" smtClean="0"/>
            </a:br>
            <a:r>
              <a:rPr lang="de-DE" dirty="0" smtClean="0"/>
              <a:t>a </a:t>
            </a:r>
            <a:r>
              <a:rPr lang="de-DE" dirty="0" err="1" smtClean="0"/>
              <a:t>fortune</a:t>
            </a:r>
            <a:r>
              <a:rPr lang="de-DE" dirty="0" smtClean="0"/>
              <a:t> </a:t>
            </a:r>
            <a:r>
              <a:rPr lang="de-DE" dirty="0" err="1" smtClean="0"/>
              <a:t>teller</a:t>
            </a:r>
            <a:r>
              <a:rPr lang="de-DE" dirty="0" smtClean="0"/>
              <a:t>?</a:t>
            </a:r>
            <a:endParaRPr lang="de-DE" dirty="0"/>
          </a:p>
        </p:txBody>
      </p:sp>
      <p:sp>
        <p:nvSpPr>
          <p:cNvPr id="3" name="Textplatzhalter 2"/>
          <p:cNvSpPr>
            <a:spLocks noGrp="1"/>
          </p:cNvSpPr>
          <p:nvPr>
            <p:ph type="body" idx="1"/>
          </p:nvPr>
        </p:nvSpPr>
        <p:spPr/>
        <p:txBody>
          <a:bodyPr/>
          <a:lstStyle/>
          <a:p>
            <a:endParaRPr lang="de-DE"/>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b="20586"/>
          <a:stretch/>
        </p:blipFill>
        <p:spPr>
          <a:xfrm>
            <a:off x="0" y="-98124"/>
            <a:ext cx="12192000" cy="4679749"/>
          </a:xfrm>
          <a:prstGeom prst="rect">
            <a:avLst/>
          </a:prstGeom>
        </p:spPr>
      </p:pic>
    </p:spTree>
    <p:extLst>
      <p:ext uri="{BB962C8B-B14F-4D97-AF65-F5344CB8AC3E}">
        <p14:creationId xmlns:p14="http://schemas.microsoft.com/office/powerpoint/2010/main" val="24555166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Is</a:t>
            </a:r>
            <a:r>
              <a:rPr lang="de-DE" dirty="0"/>
              <a:t> </a:t>
            </a:r>
            <a:r>
              <a:rPr lang="de-DE" dirty="0" smtClean="0"/>
              <a:t>„</a:t>
            </a:r>
            <a:r>
              <a:rPr lang="de-DE" dirty="0" err="1" smtClean="0"/>
              <a:t>the</a:t>
            </a:r>
            <a:r>
              <a:rPr lang="de-DE" dirty="0" smtClean="0"/>
              <a:t> </a:t>
            </a:r>
            <a:r>
              <a:rPr lang="de-DE" dirty="0" err="1" smtClean="0"/>
              <a:t>machine</a:t>
            </a:r>
            <a:r>
              <a:rPr lang="de-DE" dirty="0" smtClean="0"/>
              <a:t>“ </a:t>
            </a:r>
            <a:br>
              <a:rPr lang="de-DE" dirty="0" smtClean="0"/>
            </a:br>
            <a:r>
              <a:rPr lang="de-DE" dirty="0" smtClean="0"/>
              <a:t>a </a:t>
            </a:r>
            <a:r>
              <a:rPr lang="de-DE" dirty="0" err="1" smtClean="0"/>
              <a:t>fortune</a:t>
            </a:r>
            <a:r>
              <a:rPr lang="de-DE" dirty="0" smtClean="0"/>
              <a:t> </a:t>
            </a:r>
            <a:r>
              <a:rPr lang="de-DE" dirty="0" err="1" smtClean="0"/>
              <a:t>teller</a:t>
            </a:r>
            <a:r>
              <a:rPr lang="de-DE" dirty="0" smtClean="0"/>
              <a:t>?</a:t>
            </a:r>
            <a:endParaRPr lang="de-DE" dirty="0"/>
          </a:p>
        </p:txBody>
      </p:sp>
      <p:sp>
        <p:nvSpPr>
          <p:cNvPr id="3" name="Textplatzhalter 2"/>
          <p:cNvSpPr>
            <a:spLocks noGrp="1"/>
          </p:cNvSpPr>
          <p:nvPr>
            <p:ph type="body" idx="1"/>
          </p:nvPr>
        </p:nvSpPr>
        <p:spPr/>
        <p:txBody>
          <a:bodyPr/>
          <a:lstStyle/>
          <a:p>
            <a:endParaRPr lang="de-DE"/>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l="-79" t="11419" r="79" b="26622"/>
          <a:stretch/>
        </p:blipFill>
        <p:spPr>
          <a:xfrm>
            <a:off x="-20402" y="-288758"/>
            <a:ext cx="12212401" cy="4908884"/>
          </a:xfrm>
          <a:prstGeom prst="rect">
            <a:avLst/>
          </a:prstGeom>
        </p:spPr>
      </p:pic>
    </p:spTree>
    <p:extLst>
      <p:ext uri="{BB962C8B-B14F-4D97-AF65-F5344CB8AC3E}">
        <p14:creationId xmlns:p14="http://schemas.microsoft.com/office/powerpoint/2010/main" val="25438044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Is</a:t>
            </a:r>
            <a:r>
              <a:rPr lang="de-DE" dirty="0"/>
              <a:t> </a:t>
            </a:r>
            <a:r>
              <a:rPr lang="de-DE" dirty="0" smtClean="0"/>
              <a:t>„</a:t>
            </a:r>
            <a:r>
              <a:rPr lang="de-DE" dirty="0" err="1" smtClean="0"/>
              <a:t>the</a:t>
            </a:r>
            <a:r>
              <a:rPr lang="de-DE" dirty="0" smtClean="0"/>
              <a:t> </a:t>
            </a:r>
            <a:r>
              <a:rPr lang="de-DE" dirty="0" err="1" smtClean="0"/>
              <a:t>machine</a:t>
            </a:r>
            <a:r>
              <a:rPr lang="de-DE" dirty="0" smtClean="0"/>
              <a:t>“ </a:t>
            </a:r>
            <a:br>
              <a:rPr lang="de-DE" dirty="0" smtClean="0"/>
            </a:br>
            <a:r>
              <a:rPr lang="de-DE" dirty="0" smtClean="0"/>
              <a:t>a </a:t>
            </a:r>
            <a:r>
              <a:rPr lang="de-DE" dirty="0" err="1" smtClean="0"/>
              <a:t>fortune</a:t>
            </a:r>
            <a:r>
              <a:rPr lang="de-DE" dirty="0" smtClean="0"/>
              <a:t> </a:t>
            </a:r>
            <a:r>
              <a:rPr lang="de-DE" dirty="0" err="1" smtClean="0"/>
              <a:t>teller</a:t>
            </a:r>
            <a:r>
              <a:rPr lang="de-DE" dirty="0" smtClean="0"/>
              <a:t>?</a:t>
            </a:r>
            <a:endParaRPr lang="de-DE" dirty="0"/>
          </a:p>
        </p:txBody>
      </p:sp>
      <p:sp>
        <p:nvSpPr>
          <p:cNvPr id="3" name="Textplatzhalter 2"/>
          <p:cNvSpPr>
            <a:spLocks noGrp="1"/>
          </p:cNvSpPr>
          <p:nvPr>
            <p:ph type="body" idx="1"/>
          </p:nvPr>
        </p:nvSpPr>
        <p:spPr/>
        <p:txBody>
          <a:bodyPr/>
          <a:lstStyle/>
          <a:p>
            <a:endParaRPr lang="de-DE"/>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t="23325" b="24180"/>
          <a:stretch/>
        </p:blipFill>
        <p:spPr>
          <a:xfrm>
            <a:off x="-1772" y="-665"/>
            <a:ext cx="12193772" cy="4572665"/>
          </a:xfrm>
          <a:prstGeom prst="rect">
            <a:avLst/>
          </a:prstGeom>
        </p:spPr>
      </p:pic>
    </p:spTree>
    <p:extLst>
      <p:ext uri="{BB962C8B-B14F-4D97-AF65-F5344CB8AC3E}">
        <p14:creationId xmlns:p14="http://schemas.microsoft.com/office/powerpoint/2010/main" val="17556339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dirty="0" smtClean="0"/>
              <a:t>Diana Jaffé</a:t>
            </a:r>
            <a:br>
              <a:rPr lang="de-DE" dirty="0" smtClean="0"/>
            </a:br>
            <a:r>
              <a:rPr lang="de-DE" dirty="0" smtClean="0"/>
              <a:t>Code Academy, 06/11/2021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b="23649"/>
          <a:stretch/>
        </p:blipFill>
        <p:spPr>
          <a:xfrm>
            <a:off x="0" y="-250250"/>
            <a:ext cx="12192000" cy="5236136"/>
          </a:xfrm>
          <a:prstGeom prst="rect">
            <a:avLst/>
          </a:prstGeom>
        </p:spPr>
      </p:pic>
    </p:spTree>
    <p:extLst>
      <p:ext uri="{BB962C8B-B14F-4D97-AF65-F5344CB8AC3E}">
        <p14:creationId xmlns:p14="http://schemas.microsoft.com/office/powerpoint/2010/main" val="146826713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dirty="0" smtClean="0"/>
              <a:t>Can a </a:t>
            </a:r>
            <a:r>
              <a:rPr lang="de-DE" dirty="0" err="1" smtClean="0"/>
              <a:t>machine</a:t>
            </a:r>
            <a:r>
              <a:rPr lang="de-DE" dirty="0" smtClean="0"/>
              <a:t> </a:t>
            </a:r>
            <a:r>
              <a:rPr lang="de-DE" dirty="0" err="1" smtClean="0"/>
              <a:t>predict</a:t>
            </a:r>
            <a:r>
              <a:rPr lang="de-DE" dirty="0" smtClean="0"/>
              <a:t> </a:t>
            </a:r>
            <a:r>
              <a:rPr lang="de-DE" dirty="0" err="1" smtClean="0"/>
              <a:t>people‘s</a:t>
            </a:r>
            <a:r>
              <a:rPr lang="de-DE" dirty="0" smtClean="0"/>
              <a:t> </a:t>
            </a:r>
            <a:r>
              <a:rPr lang="de-DE" dirty="0" err="1" smtClean="0"/>
              <a:t>behavior</a:t>
            </a:r>
            <a:r>
              <a:rPr lang="de-DE" dirty="0" smtClean="0"/>
              <a:t> in </a:t>
            </a:r>
            <a:r>
              <a:rPr lang="de-DE" dirty="0" err="1" smtClean="0"/>
              <a:t>the</a:t>
            </a:r>
            <a:r>
              <a:rPr lang="de-DE" dirty="0" smtClean="0"/>
              <a:t> </a:t>
            </a:r>
            <a:r>
              <a:rPr lang="de-DE" dirty="0" err="1" smtClean="0"/>
              <a:t>future</a:t>
            </a:r>
            <a:r>
              <a:rPr lang="de-DE" dirty="0" smtClean="0"/>
              <a:t>?</a:t>
            </a:r>
            <a:endParaRPr lang="de-DE" dirty="0"/>
          </a:p>
        </p:txBody>
      </p:sp>
      <p:sp>
        <p:nvSpPr>
          <p:cNvPr id="3" name="Textplatzhalter 2"/>
          <p:cNvSpPr>
            <a:spLocks noGrp="1"/>
          </p:cNvSpPr>
          <p:nvPr>
            <p:ph type="body" idx="1"/>
          </p:nvPr>
        </p:nvSpPr>
        <p:spPr/>
        <p:txBody>
          <a:bodyPr/>
          <a:lstStyle/>
          <a:p>
            <a:endParaRPr lang="de-DE"/>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16381"/>
          <a:stretch/>
        </p:blipFill>
        <p:spPr>
          <a:xfrm>
            <a:off x="0" y="-1828798"/>
            <a:ext cx="12192000" cy="6411433"/>
          </a:xfrm>
          <a:prstGeom prst="rect">
            <a:avLst/>
          </a:prstGeom>
        </p:spPr>
      </p:pic>
    </p:spTree>
    <p:extLst>
      <p:ext uri="{BB962C8B-B14F-4D97-AF65-F5344CB8AC3E}">
        <p14:creationId xmlns:p14="http://schemas.microsoft.com/office/powerpoint/2010/main" val="370814467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Trying</a:t>
            </a:r>
            <a:r>
              <a:rPr lang="de-DE" dirty="0" smtClean="0"/>
              <a:t> </a:t>
            </a:r>
            <a:r>
              <a:rPr lang="de-DE" dirty="0" err="1" smtClean="0"/>
              <a:t>to</a:t>
            </a:r>
            <a:r>
              <a:rPr lang="de-DE" dirty="0" smtClean="0"/>
              <a:t> </a:t>
            </a:r>
            <a:r>
              <a:rPr lang="de-DE" dirty="0" err="1" smtClean="0"/>
              <a:t>tackle</a:t>
            </a:r>
            <a:r>
              <a:rPr lang="de-DE" dirty="0" smtClean="0"/>
              <a:t> </a:t>
            </a:r>
            <a:r>
              <a:rPr lang="de-DE" dirty="0" err="1" smtClean="0"/>
              <a:t>the</a:t>
            </a:r>
            <a:r>
              <a:rPr lang="de-DE" dirty="0" smtClean="0"/>
              <a:t> </a:t>
            </a:r>
            <a:r>
              <a:rPr lang="de-DE" dirty="0" err="1" smtClean="0"/>
              <a:t>cancellation</a:t>
            </a:r>
            <a:r>
              <a:rPr lang="de-DE" dirty="0"/>
              <a:t> </a:t>
            </a:r>
            <a:r>
              <a:rPr lang="de-DE" dirty="0" err="1" smtClean="0"/>
              <a:t>question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3672701306"/>
              </p:ext>
            </p:extLst>
          </p:nvPr>
        </p:nvGraphicFramePr>
        <p:xfrm>
          <a:off x="2066730" y="2370857"/>
          <a:ext cx="7776837" cy="2510208"/>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Random </a:t>
                      </a:r>
                      <a:r>
                        <a:rPr lang="de-DE" sz="2000" u="none" strike="noStrike" dirty="0" err="1">
                          <a:effectLst/>
                        </a:rPr>
                        <a:t>Forest</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0.891871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0.765818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Decision</a:t>
                      </a:r>
                      <a:r>
                        <a:rPr lang="de-DE" sz="2000" u="none" strike="noStrike" dirty="0">
                          <a:effectLst/>
                        </a:rPr>
                        <a:t> </a:t>
                      </a:r>
                      <a:r>
                        <a:rPr lang="de-DE" sz="2000" u="none" strike="noStrike" dirty="0" err="1">
                          <a:effectLst/>
                        </a:rPr>
                        <a:t>Tree</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0.855423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0.691746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KNN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0.835123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0.643846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smtClean="0">
                          <a:effectLst/>
                        </a:rPr>
                        <a:t>K-</a:t>
                      </a:r>
                      <a:r>
                        <a:rPr lang="de-DE" sz="2000" u="none" strike="noStrike" dirty="0" err="1" smtClean="0">
                          <a:effectLst/>
                        </a:rPr>
                        <a:t>Fold</a:t>
                      </a:r>
                      <a:r>
                        <a:rPr lang="de-DE" sz="2000" u="none" strike="noStrike" dirty="0" smtClean="0">
                          <a:effectLst/>
                        </a:rPr>
                        <a:t> </a:t>
                      </a:r>
                      <a:r>
                        <a:rPr lang="de-DE" sz="2000" u="none" strike="noStrike" dirty="0" err="1" smtClean="0">
                          <a:effectLst/>
                        </a:rPr>
                        <a:t>Decision</a:t>
                      </a:r>
                      <a:r>
                        <a:rPr lang="de-DE" sz="2000" u="none" strike="noStrike" dirty="0" smtClean="0">
                          <a:effectLst/>
                        </a:rPr>
                        <a:t> </a:t>
                      </a:r>
                      <a:r>
                        <a:rPr lang="de-DE" sz="2000" u="none" strike="noStrike" dirty="0" err="1" smtClean="0">
                          <a:effectLst/>
                        </a:rPr>
                        <a:t>Tree</a:t>
                      </a:r>
                      <a:r>
                        <a:rPr lang="de-DE" sz="2000" u="none" strike="noStrike" dirty="0" smtClean="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b="0" i="0" u="none" strike="noStrike" dirty="0" smtClean="0">
                          <a:solidFill>
                            <a:srgbClr val="000000"/>
                          </a:solidFill>
                          <a:effectLst/>
                          <a:latin typeface="+mn-lt"/>
                        </a:rPr>
                        <a:t>0.819173</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Logistic</a:t>
                      </a:r>
                      <a:r>
                        <a:rPr lang="de-DE" sz="2000" u="none" strike="noStrike" dirty="0">
                          <a:effectLst/>
                        </a:rPr>
                        <a:t> Regression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0.792928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0.529230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bl>
          </a:graphicData>
        </a:graphic>
      </p:graphicFrame>
    </p:spTree>
    <p:extLst>
      <p:ext uri="{BB962C8B-B14F-4D97-AF65-F5344CB8AC3E}">
        <p14:creationId xmlns:p14="http://schemas.microsoft.com/office/powerpoint/2010/main" val="132979662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„Nice. </a:t>
            </a:r>
            <a:br>
              <a:rPr lang="de-DE" dirty="0" smtClean="0"/>
            </a:br>
            <a:r>
              <a:rPr lang="de-DE" dirty="0" smtClean="0"/>
              <a:t>But </a:t>
            </a:r>
            <a:r>
              <a:rPr lang="de-DE" dirty="0" err="1" smtClean="0"/>
              <a:t>you</a:t>
            </a:r>
            <a:r>
              <a:rPr lang="de-DE" dirty="0" smtClean="0"/>
              <a:t> </a:t>
            </a:r>
            <a:r>
              <a:rPr lang="de-DE" dirty="0" err="1" smtClean="0"/>
              <a:t>can</a:t>
            </a:r>
            <a:r>
              <a:rPr lang="de-DE" dirty="0" smtClean="0"/>
              <a:t> do </a:t>
            </a:r>
            <a:r>
              <a:rPr lang="de-DE" dirty="0" err="1" smtClean="0"/>
              <a:t>better</a:t>
            </a:r>
            <a:r>
              <a:rPr lang="de-DE" dirty="0" smtClean="0"/>
              <a:t>.“</a:t>
            </a:r>
            <a:endParaRPr lang="de-DE" dirty="0"/>
          </a:p>
        </p:txBody>
      </p:sp>
      <p:sp>
        <p:nvSpPr>
          <p:cNvPr id="4" name="Textplatzhalter 3"/>
          <p:cNvSpPr>
            <a:spLocks noGrp="1"/>
          </p:cNvSpPr>
          <p:nvPr>
            <p:ph type="body" sz="half" idx="2"/>
          </p:nvPr>
        </p:nvSpPr>
        <p:spPr/>
        <p:txBody>
          <a:bodyPr/>
          <a:lstStyle/>
          <a:p>
            <a:r>
              <a:rPr lang="de-DE" dirty="0" err="1" smtClean="0"/>
              <a:t>Accuracy</a:t>
            </a:r>
            <a:r>
              <a:rPr lang="de-DE" dirty="0"/>
              <a:t>	</a:t>
            </a:r>
            <a:r>
              <a:rPr lang="de-DE" dirty="0" smtClean="0"/>
              <a:t>&gt; 90 %</a:t>
            </a:r>
          </a:p>
          <a:p>
            <a:r>
              <a:rPr lang="de-DE" dirty="0" smtClean="0"/>
              <a:t>Kappa	&gt; 80%</a:t>
            </a:r>
            <a:endParaRPr lang="de-DE" dirty="0"/>
          </a:p>
        </p:txBody>
      </p:sp>
      <p:pic>
        <p:nvPicPr>
          <p:cNvPr id="18" name="Bildplatzhalter 17"/>
          <p:cNvPicPr>
            <a:picLocks noGrp="1" noChangeAspect="1"/>
          </p:cNvPicPr>
          <p:nvPr>
            <p:ph type="pic" idx="1"/>
          </p:nvPr>
        </p:nvPicPr>
        <p:blipFill>
          <a:blip r:embed="rId2">
            <a:extLst>
              <a:ext uri="{28A0092B-C50C-407E-A947-70E740481C1C}">
                <a14:useLocalDpi xmlns:a14="http://schemas.microsoft.com/office/drawing/2010/main" val="0"/>
              </a:ext>
            </a:extLst>
          </a:blip>
          <a:srcRect t="29102" b="29102"/>
          <a:stretch>
            <a:fillRect/>
          </a:stretch>
        </p:blipFill>
        <p:spPr/>
      </p:pic>
    </p:spTree>
    <p:extLst>
      <p:ext uri="{BB962C8B-B14F-4D97-AF65-F5344CB8AC3E}">
        <p14:creationId xmlns:p14="http://schemas.microsoft.com/office/powerpoint/2010/main" val="127131475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8" y="585216"/>
            <a:ext cx="9806630" cy="1499616"/>
          </a:xfrm>
        </p:spPr>
        <p:txBody>
          <a:bodyPr/>
          <a:lstStyle/>
          <a:p>
            <a:r>
              <a:rPr lang="de-DE" dirty="0" err="1" smtClean="0"/>
              <a:t>And</a:t>
            </a:r>
            <a:r>
              <a:rPr lang="de-DE" dirty="0" smtClean="0"/>
              <a:t> I </a:t>
            </a:r>
            <a:r>
              <a:rPr lang="de-DE" dirty="0" err="1" smtClean="0"/>
              <a:t>tried</a:t>
            </a:r>
            <a:r>
              <a:rPr lang="de-DE" dirty="0" smtClean="0"/>
              <a:t> </a:t>
            </a:r>
            <a:r>
              <a:rPr lang="de-DE" dirty="0" err="1" smtClean="0"/>
              <a:t>harder</a:t>
            </a:r>
            <a:r>
              <a:rPr lang="de-DE" dirty="0" smtClean="0"/>
              <a:t>…</a:t>
            </a:r>
            <a:endParaRPr lang="de-DE" dirty="0"/>
          </a:p>
        </p:txBody>
      </p:sp>
      <p:sp>
        <p:nvSpPr>
          <p:cNvPr id="3" name="Textplatzhalter 2"/>
          <p:cNvSpPr>
            <a:spLocks noGrp="1"/>
          </p:cNvSpPr>
          <p:nvPr>
            <p:ph type="body" idx="1"/>
          </p:nvPr>
        </p:nvSpPr>
        <p:spPr>
          <a:xfrm>
            <a:off x="1024128" y="2073306"/>
            <a:ext cx="2880000" cy="822960"/>
          </a:xfrm>
        </p:spPr>
        <p:txBody>
          <a:bodyPr/>
          <a:lstStyle/>
          <a:p>
            <a:r>
              <a:rPr lang="de-DE" dirty="0" err="1" smtClean="0"/>
              <a:t>Strategies</a:t>
            </a:r>
            <a:endParaRPr lang="de-DE" dirty="0"/>
          </a:p>
        </p:txBody>
      </p:sp>
      <p:sp>
        <p:nvSpPr>
          <p:cNvPr id="4" name="Inhaltsplatzhalter 3"/>
          <p:cNvSpPr>
            <a:spLocks noGrp="1"/>
          </p:cNvSpPr>
          <p:nvPr>
            <p:ph sz="half" idx="2"/>
          </p:nvPr>
        </p:nvSpPr>
        <p:spPr>
          <a:xfrm>
            <a:off x="1024127" y="2861458"/>
            <a:ext cx="3026877" cy="3341572"/>
          </a:xfrm>
        </p:spPr>
        <p:txBody>
          <a:bodyPr>
            <a:noAutofit/>
          </a:bodyPr>
          <a:lstStyle/>
          <a:p>
            <a:pPr marL="182563" indent="-182563">
              <a:buFont typeface="Arial" panose="020B0604020202020204" pitchFamily="34" charset="0"/>
              <a:buChar char="•"/>
            </a:pPr>
            <a:r>
              <a:rPr lang="de-DE" dirty="0" err="1"/>
              <a:t>Standardization</a:t>
            </a:r>
            <a:endParaRPr lang="de-DE" dirty="0"/>
          </a:p>
          <a:p>
            <a:pPr marL="182563" indent="-182563">
              <a:buFont typeface="Arial" panose="020B0604020202020204" pitchFamily="34" charset="0"/>
              <a:buChar char="•"/>
            </a:pPr>
            <a:r>
              <a:rPr lang="de-DE" dirty="0" err="1"/>
              <a:t>Normalization</a:t>
            </a:r>
            <a:endParaRPr lang="de-DE" dirty="0"/>
          </a:p>
          <a:p>
            <a:pPr marL="182563" indent="-182563">
              <a:buFont typeface="Arial" panose="020B0604020202020204" pitchFamily="34" charset="0"/>
              <a:buChar char="•"/>
            </a:pPr>
            <a:r>
              <a:rPr lang="de-DE" dirty="0" err="1"/>
              <a:t>Dummification</a:t>
            </a:r>
            <a:endParaRPr lang="de-DE" dirty="0"/>
          </a:p>
          <a:p>
            <a:pPr marL="182563" indent="-182563">
              <a:buFont typeface="Arial" panose="020B0604020202020204" pitchFamily="34" charset="0"/>
              <a:buChar char="•"/>
            </a:pPr>
            <a:r>
              <a:rPr lang="de-DE" dirty="0" err="1" smtClean="0"/>
              <a:t>Outlier</a:t>
            </a:r>
            <a:r>
              <a:rPr lang="de-DE" dirty="0" smtClean="0"/>
              <a:t> </a:t>
            </a:r>
            <a:r>
              <a:rPr lang="de-DE" dirty="0" err="1" smtClean="0"/>
              <a:t>deletion</a:t>
            </a:r>
            <a:endParaRPr lang="de-DE" dirty="0"/>
          </a:p>
          <a:p>
            <a:pPr marL="182563" indent="-182563">
              <a:buFont typeface="Arial" panose="020B0604020202020204" pitchFamily="34" charset="0"/>
              <a:buChar char="•"/>
            </a:pPr>
            <a:r>
              <a:rPr lang="de-DE" dirty="0" err="1" smtClean="0"/>
              <a:t>Correlation</a:t>
            </a:r>
            <a:r>
              <a:rPr lang="de-DE" dirty="0" smtClean="0"/>
              <a:t> Matrix</a:t>
            </a:r>
            <a:endParaRPr lang="de-DE" dirty="0"/>
          </a:p>
          <a:p>
            <a:pPr marL="182563" indent="-182563">
              <a:buFont typeface="Arial" panose="020B0604020202020204" pitchFamily="34" charset="0"/>
              <a:buChar char="•"/>
            </a:pPr>
            <a:r>
              <a:rPr lang="de-DE" dirty="0"/>
              <a:t>Feature </a:t>
            </a:r>
            <a:r>
              <a:rPr lang="de-DE" dirty="0" err="1" smtClean="0"/>
              <a:t>selection</a:t>
            </a:r>
            <a:endParaRPr lang="de-DE" dirty="0"/>
          </a:p>
          <a:p>
            <a:pPr marL="182563" indent="-182563">
              <a:buFont typeface="Arial" panose="020B0604020202020204" pitchFamily="34" charset="0"/>
              <a:buChar char="•"/>
            </a:pPr>
            <a:r>
              <a:rPr lang="de-DE" dirty="0" smtClean="0"/>
              <a:t>Splitting </a:t>
            </a:r>
            <a:r>
              <a:rPr lang="de-DE" dirty="0" err="1" smtClean="0"/>
              <a:t>hotel</a:t>
            </a:r>
            <a:r>
              <a:rPr lang="de-DE" dirty="0" smtClean="0"/>
              <a:t> </a:t>
            </a:r>
            <a:r>
              <a:rPr lang="de-DE" dirty="0" err="1" smtClean="0"/>
              <a:t>data</a:t>
            </a:r>
            <a:endParaRPr lang="de-DE" dirty="0" smtClean="0"/>
          </a:p>
          <a:p>
            <a:pPr marL="182563" indent="-182563">
              <a:buFont typeface="Arial" panose="020B0604020202020204" pitchFamily="34" charset="0"/>
              <a:buChar char="•"/>
            </a:pPr>
            <a:r>
              <a:rPr lang="de-DE" dirty="0" smtClean="0"/>
              <a:t>Different </a:t>
            </a:r>
            <a:r>
              <a:rPr lang="de-DE" dirty="0" err="1" smtClean="0"/>
              <a:t>random</a:t>
            </a:r>
            <a:r>
              <a:rPr lang="de-DE" dirty="0" smtClean="0"/>
              <a:t> </a:t>
            </a:r>
            <a:r>
              <a:rPr lang="de-DE" dirty="0" err="1" smtClean="0"/>
              <a:t>states</a:t>
            </a:r>
            <a:r>
              <a:rPr lang="de-DE" dirty="0" smtClean="0"/>
              <a:t>.</a:t>
            </a:r>
            <a:endParaRPr lang="de-DE" dirty="0"/>
          </a:p>
          <a:p>
            <a:endParaRPr lang="de-DE" dirty="0"/>
          </a:p>
        </p:txBody>
      </p:sp>
      <p:sp>
        <p:nvSpPr>
          <p:cNvPr id="5" name="Textplatzhalter 4"/>
          <p:cNvSpPr>
            <a:spLocks noGrp="1"/>
          </p:cNvSpPr>
          <p:nvPr>
            <p:ph type="body" sz="quarter" idx="3"/>
          </p:nvPr>
        </p:nvSpPr>
        <p:spPr>
          <a:xfrm>
            <a:off x="4879611" y="2073306"/>
            <a:ext cx="6150243" cy="822960"/>
          </a:xfrm>
        </p:spPr>
        <p:txBody>
          <a:bodyPr/>
          <a:lstStyle/>
          <a:p>
            <a:r>
              <a:rPr lang="de-DE" dirty="0" err="1" smtClean="0"/>
              <a:t>Classification</a:t>
            </a:r>
            <a:r>
              <a:rPr lang="de-DE" dirty="0" smtClean="0"/>
              <a:t> </a:t>
            </a:r>
            <a:r>
              <a:rPr lang="de-DE" dirty="0" err="1" smtClean="0"/>
              <a:t>Methods</a:t>
            </a:r>
            <a:endParaRPr lang="de-DE" dirty="0"/>
          </a:p>
        </p:txBody>
      </p:sp>
      <p:sp>
        <p:nvSpPr>
          <p:cNvPr id="7" name="Inhaltsplatzhalter 3"/>
          <p:cNvSpPr txBox="1">
            <a:spLocks/>
          </p:cNvSpPr>
          <p:nvPr/>
        </p:nvSpPr>
        <p:spPr>
          <a:xfrm>
            <a:off x="4879612" y="2896266"/>
            <a:ext cx="288000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177800" indent="-177800">
              <a:buFont typeface="Arial" panose="020B0604020202020204" pitchFamily="34" charset="0"/>
              <a:buChar char="•"/>
            </a:pPr>
            <a:r>
              <a:rPr lang="de-DE" dirty="0" err="1" smtClean="0"/>
              <a:t>Logistic</a:t>
            </a:r>
            <a:r>
              <a:rPr lang="de-DE" dirty="0" smtClean="0"/>
              <a:t> Regression</a:t>
            </a:r>
          </a:p>
          <a:p>
            <a:pPr marL="177800" indent="-177800">
              <a:buFont typeface="Arial" panose="020B0604020202020204" pitchFamily="34" charset="0"/>
              <a:buChar char="•"/>
            </a:pPr>
            <a:r>
              <a:rPr lang="de-DE" dirty="0" err="1" smtClean="0"/>
              <a:t>Decision</a:t>
            </a:r>
            <a:r>
              <a:rPr lang="de-DE" dirty="0" smtClean="0"/>
              <a:t> </a:t>
            </a:r>
            <a:r>
              <a:rPr lang="de-DE" dirty="0" err="1" smtClean="0"/>
              <a:t>Tree</a:t>
            </a:r>
            <a:r>
              <a:rPr lang="de-DE" dirty="0" smtClean="0"/>
              <a:t> </a:t>
            </a:r>
          </a:p>
          <a:p>
            <a:pPr marL="177800" indent="-177800">
              <a:buFont typeface="Arial" panose="020B0604020202020204" pitchFamily="34" charset="0"/>
              <a:buChar char="•"/>
            </a:pPr>
            <a:r>
              <a:rPr lang="de-DE" dirty="0" smtClean="0"/>
              <a:t>K-</a:t>
            </a:r>
            <a:r>
              <a:rPr lang="de-DE" dirty="0" err="1" smtClean="0"/>
              <a:t>Fold</a:t>
            </a:r>
            <a:r>
              <a:rPr lang="de-DE" dirty="0" smtClean="0"/>
              <a:t> </a:t>
            </a:r>
            <a:r>
              <a:rPr lang="de-DE" dirty="0" err="1" smtClean="0"/>
              <a:t>Decision</a:t>
            </a:r>
            <a:r>
              <a:rPr lang="de-DE" dirty="0" smtClean="0"/>
              <a:t> </a:t>
            </a:r>
            <a:r>
              <a:rPr lang="de-DE" dirty="0" err="1" smtClean="0"/>
              <a:t>Tree</a:t>
            </a:r>
            <a:endParaRPr lang="de-DE" dirty="0" smtClean="0"/>
          </a:p>
          <a:p>
            <a:pPr marL="177800" indent="-177800">
              <a:buFont typeface="Arial" panose="020B0604020202020204" pitchFamily="34" charset="0"/>
              <a:buChar char="•"/>
            </a:pPr>
            <a:r>
              <a:rPr lang="de-DE" dirty="0" smtClean="0"/>
              <a:t>KNN</a:t>
            </a:r>
          </a:p>
          <a:p>
            <a:pPr marL="177800" indent="-177800">
              <a:buFont typeface="Arial" panose="020B0604020202020204" pitchFamily="34" charset="0"/>
              <a:buChar char="•"/>
            </a:pPr>
            <a:r>
              <a:rPr lang="de-DE" dirty="0" smtClean="0"/>
              <a:t>Random </a:t>
            </a:r>
            <a:r>
              <a:rPr lang="de-DE" dirty="0" err="1" smtClean="0"/>
              <a:t>Forest</a:t>
            </a:r>
            <a:endParaRPr lang="de-DE" dirty="0" smtClean="0"/>
          </a:p>
          <a:p>
            <a:pPr marL="177800" indent="-177800">
              <a:buFont typeface="Arial" panose="020B0604020202020204" pitchFamily="34" charset="0"/>
              <a:buChar char="•"/>
            </a:pPr>
            <a:r>
              <a:rPr lang="de-DE" dirty="0" smtClean="0"/>
              <a:t>Ada </a:t>
            </a:r>
            <a:r>
              <a:rPr lang="de-DE" dirty="0" err="1" smtClean="0"/>
              <a:t>Boost</a:t>
            </a:r>
            <a:r>
              <a:rPr lang="de-DE" dirty="0" smtClean="0"/>
              <a:t> </a:t>
            </a:r>
            <a:r>
              <a:rPr lang="de-DE" dirty="0" err="1" smtClean="0"/>
              <a:t>Classifier</a:t>
            </a:r>
            <a:endParaRPr lang="de-DE" dirty="0" smtClean="0"/>
          </a:p>
          <a:p>
            <a:endParaRPr lang="de-DE" dirty="0" smtClean="0"/>
          </a:p>
          <a:p>
            <a:endParaRPr lang="de-DE" dirty="0"/>
          </a:p>
        </p:txBody>
      </p:sp>
      <p:sp>
        <p:nvSpPr>
          <p:cNvPr id="8" name="Inhaltsplatzhalter 3"/>
          <p:cNvSpPr txBox="1">
            <a:spLocks/>
          </p:cNvSpPr>
          <p:nvPr/>
        </p:nvSpPr>
        <p:spPr>
          <a:xfrm>
            <a:off x="8451009" y="2896266"/>
            <a:ext cx="288000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177800" indent="-177800">
              <a:buFont typeface="Arial" panose="020B0604020202020204" pitchFamily="34" charset="0"/>
              <a:buChar char="•"/>
            </a:pPr>
            <a:r>
              <a:rPr lang="de-DE" dirty="0"/>
              <a:t>Gradient </a:t>
            </a:r>
            <a:r>
              <a:rPr lang="de-DE" dirty="0" err="1"/>
              <a:t>Boosting</a:t>
            </a:r>
            <a:r>
              <a:rPr lang="de-DE" dirty="0"/>
              <a:t> </a:t>
            </a:r>
            <a:br>
              <a:rPr lang="de-DE" dirty="0"/>
            </a:br>
            <a:r>
              <a:rPr lang="de-DE" dirty="0" err="1"/>
              <a:t>Classifier</a:t>
            </a:r>
            <a:endParaRPr lang="de-DE" dirty="0"/>
          </a:p>
          <a:p>
            <a:pPr marL="177800" indent="-177800">
              <a:buFont typeface="Arial" panose="020B0604020202020204" pitchFamily="34" charset="0"/>
              <a:buChar char="•"/>
            </a:pPr>
            <a:r>
              <a:rPr lang="de-DE" dirty="0" err="1" smtClean="0"/>
              <a:t>XgBoost</a:t>
            </a:r>
            <a:r>
              <a:rPr lang="de-DE" dirty="0"/>
              <a:t> </a:t>
            </a:r>
            <a:r>
              <a:rPr lang="de-DE" dirty="0" err="1" smtClean="0"/>
              <a:t>Classifier</a:t>
            </a:r>
            <a:endParaRPr lang="de-DE" dirty="0" smtClean="0"/>
          </a:p>
          <a:p>
            <a:pPr marL="177800" indent="-177800">
              <a:buFont typeface="Arial" panose="020B0604020202020204" pitchFamily="34" charset="0"/>
              <a:buChar char="•"/>
            </a:pPr>
            <a:r>
              <a:rPr lang="de-DE" dirty="0" err="1" smtClean="0"/>
              <a:t>Cat</a:t>
            </a:r>
            <a:r>
              <a:rPr lang="de-DE" dirty="0" smtClean="0"/>
              <a:t> </a:t>
            </a:r>
            <a:r>
              <a:rPr lang="de-DE" dirty="0" err="1" smtClean="0"/>
              <a:t>Boost</a:t>
            </a:r>
            <a:r>
              <a:rPr lang="de-DE" dirty="0" smtClean="0"/>
              <a:t> </a:t>
            </a:r>
            <a:r>
              <a:rPr lang="de-DE" dirty="0" err="1" smtClean="0"/>
              <a:t>Classifier</a:t>
            </a:r>
            <a:endParaRPr lang="de-DE" dirty="0" smtClean="0"/>
          </a:p>
          <a:p>
            <a:pPr marL="177800" indent="-177800">
              <a:buFont typeface="Arial" panose="020B0604020202020204" pitchFamily="34" charset="0"/>
              <a:buChar char="•"/>
            </a:pPr>
            <a:r>
              <a:rPr lang="de-DE" dirty="0" smtClean="0"/>
              <a:t>Extra </a:t>
            </a:r>
            <a:r>
              <a:rPr lang="de-DE" dirty="0" err="1" smtClean="0"/>
              <a:t>Trees</a:t>
            </a:r>
            <a:r>
              <a:rPr lang="de-DE" dirty="0" smtClean="0"/>
              <a:t> </a:t>
            </a:r>
            <a:r>
              <a:rPr lang="de-DE" dirty="0" err="1" smtClean="0"/>
              <a:t>Classifier</a:t>
            </a:r>
            <a:endParaRPr lang="de-DE" dirty="0" smtClean="0"/>
          </a:p>
          <a:p>
            <a:pPr marL="177800" indent="-177800">
              <a:buFont typeface="Arial" panose="020B0604020202020204" pitchFamily="34" charset="0"/>
              <a:buChar char="•"/>
            </a:pPr>
            <a:r>
              <a:rPr lang="de-DE" dirty="0" smtClean="0"/>
              <a:t>LGBM </a:t>
            </a:r>
            <a:r>
              <a:rPr lang="de-DE" dirty="0" err="1" smtClean="0"/>
              <a:t>Classifier</a:t>
            </a:r>
            <a:endParaRPr lang="de-DE" dirty="0" smtClean="0"/>
          </a:p>
          <a:p>
            <a:pPr marL="177800" indent="-177800">
              <a:buFont typeface="Arial" panose="020B0604020202020204" pitchFamily="34" charset="0"/>
              <a:buChar char="•"/>
            </a:pPr>
            <a:r>
              <a:rPr lang="de-DE" dirty="0" err="1" smtClean="0"/>
              <a:t>Voting</a:t>
            </a:r>
            <a:r>
              <a:rPr lang="de-DE" dirty="0" smtClean="0"/>
              <a:t> </a:t>
            </a:r>
            <a:r>
              <a:rPr lang="de-DE" dirty="0" err="1" smtClean="0"/>
              <a:t>Classifier</a:t>
            </a:r>
            <a:endParaRPr lang="de-DE" dirty="0" smtClean="0"/>
          </a:p>
          <a:p>
            <a:endParaRPr lang="de-DE" dirty="0"/>
          </a:p>
        </p:txBody>
      </p:sp>
      <p:cxnSp>
        <p:nvCxnSpPr>
          <p:cNvPr id="10" name="Gerader Verbinder 9"/>
          <p:cNvCxnSpPr/>
          <p:nvPr/>
        </p:nvCxnSpPr>
        <p:spPr>
          <a:xfrm rot="5400000">
            <a:off x="477297" y="2492435"/>
            <a:ext cx="576000" cy="0"/>
          </a:xfrm>
          <a:prstGeom prst="line">
            <a:avLst/>
          </a:prstGeom>
          <a:ln w="19050">
            <a:solidFill>
              <a:srgbClr val="1CADE4"/>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a:xfrm rot="5400000">
            <a:off x="4329855" y="2492435"/>
            <a:ext cx="576000" cy="0"/>
          </a:xfrm>
          <a:prstGeom prst="line">
            <a:avLst/>
          </a:prstGeom>
          <a:ln w="19050">
            <a:solidFill>
              <a:srgbClr val="1CADE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17903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Trying</a:t>
            </a:r>
            <a:r>
              <a:rPr lang="de-DE" dirty="0" smtClean="0"/>
              <a:t> </a:t>
            </a:r>
            <a:r>
              <a:rPr lang="de-DE" dirty="0" err="1" smtClean="0"/>
              <a:t>to</a:t>
            </a:r>
            <a:r>
              <a:rPr lang="de-DE" dirty="0" smtClean="0"/>
              <a:t> </a:t>
            </a:r>
            <a:r>
              <a:rPr lang="de-DE" dirty="0" err="1" smtClean="0"/>
              <a:t>tackle</a:t>
            </a:r>
            <a:r>
              <a:rPr lang="de-DE" dirty="0" smtClean="0"/>
              <a:t> </a:t>
            </a:r>
            <a:r>
              <a:rPr lang="de-DE" dirty="0" err="1" smtClean="0"/>
              <a:t>the</a:t>
            </a:r>
            <a:r>
              <a:rPr lang="de-DE" dirty="0" smtClean="0"/>
              <a:t> </a:t>
            </a:r>
            <a:r>
              <a:rPr lang="de-DE" dirty="0" err="1" smtClean="0"/>
              <a:t>cancellation</a:t>
            </a:r>
            <a:r>
              <a:rPr lang="de-DE" dirty="0"/>
              <a:t> </a:t>
            </a:r>
            <a:r>
              <a:rPr lang="de-DE" dirty="0" err="1" smtClean="0"/>
              <a:t>question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1411925147"/>
              </p:ext>
            </p:extLst>
          </p:nvPr>
        </p:nvGraphicFramePr>
        <p:xfrm>
          <a:off x="2066730" y="1722275"/>
          <a:ext cx="7776837" cy="4909344"/>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Random </a:t>
                      </a:r>
                      <a:r>
                        <a:rPr lang="de-DE" sz="2000" u="none" strike="noStrike" dirty="0" err="1">
                          <a:effectLst/>
                        </a:rPr>
                        <a:t>Forest</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0.894053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0.770164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Extra </a:t>
                      </a:r>
                      <a:r>
                        <a:rPr lang="de-DE" sz="2000" u="none" strike="noStrike" dirty="0" err="1">
                          <a:effectLst/>
                        </a:rPr>
                        <a:t>Trees</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0.889774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0.759985</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Voting</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0.879414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0.735213</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Cat</a:t>
                      </a:r>
                      <a:r>
                        <a:rPr lang="de-DE" sz="2000" u="none" strike="noStrike" dirty="0">
                          <a:effectLst/>
                        </a:rPr>
                        <a:t> </a:t>
                      </a:r>
                      <a:r>
                        <a:rPr lang="de-DE" sz="2000" u="none" strike="noStrike" dirty="0" err="1">
                          <a:effectLst/>
                        </a:rPr>
                        <a:t>Boost</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0.876730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0.733468</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XgBoost</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0.868258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0.714031</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r h="399856">
                <a:tc>
                  <a:txBody>
                    <a:bodyPr/>
                    <a:lstStyle/>
                    <a:p>
                      <a:pPr algn="ctr" fontAlgn="b"/>
                      <a:r>
                        <a:rPr lang="de-DE" sz="2000" b="0" i="0" u="none" strike="noStrike" dirty="0" smtClean="0">
                          <a:solidFill>
                            <a:schemeClr val="dk1"/>
                          </a:solidFill>
                          <a:effectLst/>
                          <a:latin typeface="+mn-lt"/>
                        </a:rPr>
                        <a:t>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LGBM</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0.863476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0.706467</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46878802"/>
                  </a:ext>
                </a:extLst>
              </a:tr>
              <a:tr h="399856">
                <a:tc>
                  <a:txBody>
                    <a:bodyPr/>
                    <a:lstStyle/>
                    <a:p>
                      <a:pPr algn="ctr" fontAlgn="b"/>
                      <a:r>
                        <a:rPr lang="de-DE" sz="2000" b="0" i="0" u="none" strike="noStrike" dirty="0" smtClean="0">
                          <a:solidFill>
                            <a:schemeClr val="dk1"/>
                          </a:solidFill>
                          <a:effectLst/>
                          <a:latin typeface="+mn-lt"/>
                        </a:rPr>
                        <a:t>7</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Decision</a:t>
                      </a:r>
                      <a:r>
                        <a:rPr lang="de-DE" sz="2000" u="none" strike="noStrike" dirty="0">
                          <a:effectLst/>
                        </a:rPr>
                        <a:t> </a:t>
                      </a:r>
                      <a:r>
                        <a:rPr lang="de-DE" sz="2000" u="none" strike="noStrike" dirty="0" err="1">
                          <a:effectLst/>
                        </a:rPr>
                        <a:t>Tree</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0.856094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0.693108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41371871"/>
                  </a:ext>
                </a:extLst>
              </a:tr>
              <a:tr h="399856">
                <a:tc>
                  <a:txBody>
                    <a:bodyPr/>
                    <a:lstStyle/>
                    <a:p>
                      <a:pPr algn="ctr" fontAlgn="b"/>
                      <a:r>
                        <a:rPr lang="de-DE" sz="2000" b="0" i="0" u="none" strike="noStrike" dirty="0" smtClean="0">
                          <a:solidFill>
                            <a:schemeClr val="dk1"/>
                          </a:solidFill>
                          <a:effectLst/>
                          <a:latin typeface="+mn-lt"/>
                        </a:rPr>
                        <a:t>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Gradient </a:t>
                      </a:r>
                      <a:r>
                        <a:rPr lang="de-DE" sz="2000" u="none" strike="noStrike" dirty="0" err="1">
                          <a:effectLst/>
                        </a:rPr>
                        <a:t>Boosting</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0.849425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0.668910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193569951"/>
                  </a:ext>
                </a:extLst>
              </a:tr>
              <a:tr h="399856">
                <a:tc>
                  <a:txBody>
                    <a:bodyPr/>
                    <a:lstStyle/>
                    <a:p>
                      <a:pPr algn="ctr" fontAlgn="b"/>
                      <a:r>
                        <a:rPr lang="de-DE" sz="2000" b="0" i="0" u="none" strike="noStrike" dirty="0" smtClean="0">
                          <a:solidFill>
                            <a:schemeClr val="dk1"/>
                          </a:solidFill>
                          <a:effectLst/>
                          <a:latin typeface="+mn-lt"/>
                        </a:rPr>
                        <a:t>9</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KNN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0.835794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0.646068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16034437"/>
                  </a:ext>
                </a:extLst>
              </a:tr>
              <a:tr h="399856">
                <a:tc>
                  <a:txBody>
                    <a:bodyPr/>
                    <a:lstStyle/>
                    <a:p>
                      <a:pPr algn="ctr" fontAlgn="b"/>
                      <a:r>
                        <a:rPr lang="de-DE" sz="2000" b="0" i="0" u="none" strike="noStrike" dirty="0" smtClean="0">
                          <a:solidFill>
                            <a:schemeClr val="dk1"/>
                          </a:solidFill>
                          <a:effectLst/>
                          <a:latin typeface="+mn-lt"/>
                        </a:rPr>
                        <a:t>10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Ada Boost Classifier</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0.838520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0.644882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91362546"/>
                  </a:ext>
                </a:extLst>
              </a:tr>
              <a:tr h="399856">
                <a:tc>
                  <a:txBody>
                    <a:bodyPr/>
                    <a:lstStyle/>
                    <a:p>
                      <a:pPr algn="ctr" fontAlgn="b"/>
                      <a:r>
                        <a:rPr lang="de-DE" sz="2000" b="0" i="0" u="none" strike="noStrike" dirty="0" smtClean="0">
                          <a:solidFill>
                            <a:schemeClr val="dk1"/>
                          </a:solidFill>
                          <a:effectLst/>
                          <a:latin typeface="+mn-lt"/>
                        </a:rPr>
                        <a:t>11</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Logistic Regression</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0.794313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0.535256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478244"/>
                  </a:ext>
                </a:extLst>
              </a:tr>
            </a:tbl>
          </a:graphicData>
        </a:graphic>
      </p:graphicFrame>
    </p:spTree>
    <p:extLst>
      <p:ext uri="{BB962C8B-B14F-4D97-AF65-F5344CB8AC3E}">
        <p14:creationId xmlns:p14="http://schemas.microsoft.com/office/powerpoint/2010/main" val="33879672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 Problem: </a:t>
            </a:r>
            <a:br>
              <a:rPr lang="de-DE" dirty="0" smtClean="0"/>
            </a:br>
            <a:r>
              <a:rPr lang="de-DE" dirty="0" err="1" smtClean="0"/>
              <a:t>imbalanced</a:t>
            </a:r>
            <a:r>
              <a:rPr lang="de-DE" dirty="0" smtClean="0"/>
              <a:t> </a:t>
            </a:r>
            <a:r>
              <a:rPr lang="de-DE" dirty="0" err="1" smtClean="0"/>
              <a:t>data</a:t>
            </a:r>
            <a:endParaRPr lang="de-DE" dirty="0"/>
          </a:p>
        </p:txBody>
      </p:sp>
      <p:sp>
        <p:nvSpPr>
          <p:cNvPr id="3" name="Textplatzhalter 2"/>
          <p:cNvSpPr>
            <a:spLocks noGrp="1"/>
          </p:cNvSpPr>
          <p:nvPr>
            <p:ph type="body" idx="1"/>
          </p:nvPr>
        </p:nvSpPr>
        <p:spPr/>
        <p:txBody>
          <a:bodyPr/>
          <a:lstStyle/>
          <a:p>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t="3117" b="25882"/>
          <a:stretch/>
        </p:blipFill>
        <p:spPr>
          <a:xfrm>
            <a:off x="0" y="-70727"/>
            <a:ext cx="12192000" cy="4651604"/>
          </a:xfrm>
          <a:prstGeom prst="rect">
            <a:avLst/>
          </a:prstGeom>
        </p:spPr>
      </p:pic>
    </p:spTree>
    <p:extLst>
      <p:ext uri="{BB962C8B-B14F-4D97-AF65-F5344CB8AC3E}">
        <p14:creationId xmlns:p14="http://schemas.microsoft.com/office/powerpoint/2010/main" val="132971093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platzhalter 2"/>
          <p:cNvSpPr>
            <a:spLocks noGrp="1"/>
          </p:cNvSpPr>
          <p:nvPr>
            <p:ph type="body" idx="1"/>
          </p:nvPr>
        </p:nvSpPr>
        <p:spPr/>
        <p:txBody>
          <a:bodyPr/>
          <a:lstStyle/>
          <a:p>
            <a:endParaRPr lang="de-DE" dirty="0"/>
          </a:p>
        </p:txBody>
      </p:sp>
      <p:sp>
        <p:nvSpPr>
          <p:cNvPr id="7" name="Titel 1"/>
          <p:cNvSpPr txBox="1">
            <a:spLocks/>
          </p:cNvSpPr>
          <p:nvPr/>
        </p:nvSpPr>
        <p:spPr>
          <a:xfrm>
            <a:off x="609600" y="5112537"/>
            <a:ext cx="7772400" cy="1463040"/>
          </a:xfrm>
          <a:prstGeom prst="rect">
            <a:avLst/>
          </a:prstGeom>
        </p:spPr>
        <p:txBody>
          <a:bodyPr vert="horz" lIns="91440" tIns="45720" rIns="91440" bIns="45720" rtlCol="0" anchor="ctr">
            <a:normAutofit/>
          </a:bodyPr>
          <a:lstStyle>
            <a:lvl1pPr algn="r" defTabSz="914400" rtl="0" eaLnBrk="1" latinLnBrk="0" hangingPunct="1">
              <a:lnSpc>
                <a:spcPct val="80000"/>
              </a:lnSpc>
              <a:spcBef>
                <a:spcPct val="0"/>
              </a:spcBef>
              <a:buNone/>
              <a:defRPr sz="5000" b="0" kern="1200" cap="all" spc="200" baseline="0">
                <a:solidFill>
                  <a:schemeClr val="tx1">
                    <a:lumMod val="95000"/>
                    <a:lumOff val="5000"/>
                  </a:schemeClr>
                </a:solidFill>
                <a:latin typeface="+mj-lt"/>
                <a:ea typeface="+mj-ea"/>
                <a:cs typeface="+mj-cs"/>
              </a:defRPr>
            </a:lvl1pPr>
          </a:lstStyle>
          <a:p>
            <a:r>
              <a:rPr lang="de-DE" smtClean="0"/>
              <a:t>The solution: </a:t>
            </a:r>
            <a:br>
              <a:rPr lang="de-DE" smtClean="0"/>
            </a:br>
            <a:r>
              <a:rPr lang="de-DE" smtClean="0"/>
              <a:t>oversampling with 	smote</a:t>
            </a:r>
            <a:endParaRPr lang="de-DE" dirty="0"/>
          </a:p>
        </p:txBody>
      </p:sp>
      <p:pic>
        <p:nvPicPr>
          <p:cNvPr id="2" name="Grafik 1"/>
          <p:cNvPicPr>
            <a:picLocks noChangeAspect="1"/>
          </p:cNvPicPr>
          <p:nvPr/>
        </p:nvPicPr>
        <p:blipFill rotWithShape="1">
          <a:blip r:embed="rId2">
            <a:extLst>
              <a:ext uri="{28A0092B-C50C-407E-A947-70E740481C1C}">
                <a14:useLocalDpi xmlns:a14="http://schemas.microsoft.com/office/drawing/2010/main" val="0"/>
              </a:ext>
            </a:extLst>
          </a:blip>
          <a:srcRect b="7991"/>
          <a:stretch/>
        </p:blipFill>
        <p:spPr>
          <a:xfrm>
            <a:off x="-148856" y="-2976529"/>
            <a:ext cx="12340856" cy="7569792"/>
          </a:xfrm>
          <a:prstGeom prst="rect">
            <a:avLst/>
          </a:prstGeom>
        </p:spPr>
      </p:pic>
    </p:spTree>
    <p:extLst>
      <p:ext uri="{BB962C8B-B14F-4D97-AF65-F5344CB8AC3E}">
        <p14:creationId xmlns:p14="http://schemas.microsoft.com/office/powerpoint/2010/main" val="17403756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idx="1"/>
          </p:nvPr>
        </p:nvSpPr>
        <p:spPr/>
        <p:txBody>
          <a:bodyPr/>
          <a:lstStyle/>
          <a:p>
            <a:endParaRPr lang="de-DE" dirty="0"/>
          </a:p>
        </p:txBody>
      </p:sp>
      <p:sp>
        <p:nvSpPr>
          <p:cNvPr id="7" name="Titel 1"/>
          <p:cNvSpPr txBox="1">
            <a:spLocks/>
          </p:cNvSpPr>
          <p:nvPr/>
        </p:nvSpPr>
        <p:spPr>
          <a:xfrm>
            <a:off x="609600" y="5112537"/>
            <a:ext cx="7772400" cy="1463040"/>
          </a:xfrm>
          <a:prstGeom prst="rect">
            <a:avLst/>
          </a:prstGeom>
        </p:spPr>
        <p:txBody>
          <a:bodyPr vert="horz" lIns="91440" tIns="45720" rIns="91440" bIns="45720" rtlCol="0" anchor="ctr">
            <a:normAutofit/>
          </a:bodyPr>
          <a:lstStyle>
            <a:lvl1pPr algn="r" defTabSz="914400" rtl="0" eaLnBrk="1" latinLnBrk="0" hangingPunct="1">
              <a:lnSpc>
                <a:spcPct val="80000"/>
              </a:lnSpc>
              <a:spcBef>
                <a:spcPct val="0"/>
              </a:spcBef>
              <a:buNone/>
              <a:defRPr sz="5000" b="0" kern="1200" cap="all" spc="200" baseline="0">
                <a:solidFill>
                  <a:schemeClr val="tx1">
                    <a:lumMod val="95000"/>
                    <a:lumOff val="5000"/>
                  </a:schemeClr>
                </a:solidFill>
                <a:latin typeface="+mj-lt"/>
                <a:ea typeface="+mj-ea"/>
                <a:cs typeface="+mj-cs"/>
              </a:defRPr>
            </a:lvl1pPr>
          </a:lstStyle>
          <a:p>
            <a:r>
              <a:rPr lang="de-DE" smtClean="0"/>
              <a:t>The solution: </a:t>
            </a:r>
            <a:br>
              <a:rPr lang="de-DE" smtClean="0"/>
            </a:br>
            <a:r>
              <a:rPr lang="de-DE" smtClean="0"/>
              <a:t>oversampling with 	smote</a:t>
            </a:r>
            <a:endParaRPr lang="de-DE" dirty="0"/>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20757"/>
          <a:stretch/>
        </p:blipFill>
        <p:spPr>
          <a:xfrm>
            <a:off x="0" y="-1961420"/>
            <a:ext cx="12192000" cy="6533419"/>
          </a:xfrm>
          <a:prstGeom prst="rect">
            <a:avLst/>
          </a:prstGeom>
        </p:spPr>
      </p:pic>
    </p:spTree>
    <p:extLst>
      <p:ext uri="{BB962C8B-B14F-4D97-AF65-F5344CB8AC3E}">
        <p14:creationId xmlns:p14="http://schemas.microsoft.com/office/powerpoint/2010/main" val="34810828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 Problem: </a:t>
            </a:r>
            <a:br>
              <a:rPr lang="de-DE" dirty="0" smtClean="0"/>
            </a:br>
            <a:r>
              <a:rPr lang="de-DE" dirty="0" err="1" smtClean="0"/>
              <a:t>imbalanced</a:t>
            </a:r>
            <a:r>
              <a:rPr lang="de-DE" dirty="0" smtClean="0"/>
              <a:t> </a:t>
            </a:r>
            <a:r>
              <a:rPr lang="de-DE" dirty="0" err="1" smtClean="0"/>
              <a:t>data</a:t>
            </a:r>
            <a:endParaRPr lang="de-DE" dirty="0"/>
          </a:p>
        </p:txBody>
      </p:sp>
      <p:sp>
        <p:nvSpPr>
          <p:cNvPr id="3" name="Textplatzhalter 2"/>
          <p:cNvSpPr>
            <a:spLocks noGrp="1"/>
          </p:cNvSpPr>
          <p:nvPr>
            <p:ph type="body" idx="1"/>
          </p:nvPr>
        </p:nvSpPr>
        <p:spPr/>
        <p:txBody>
          <a:bodyPr/>
          <a:lstStyle/>
          <a:p>
            <a:endParaRPr lang="de-DE" dirty="0"/>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t="44759" b="2716"/>
          <a:stretch/>
        </p:blipFill>
        <p:spPr>
          <a:xfrm>
            <a:off x="-7133447" y="-3040912"/>
            <a:ext cx="19325448" cy="7612911"/>
          </a:xfrm>
          <a:prstGeom prst="rect">
            <a:avLst/>
          </a:prstGeom>
        </p:spPr>
      </p:pic>
    </p:spTree>
    <p:extLst>
      <p:ext uri="{BB962C8B-B14F-4D97-AF65-F5344CB8AC3E}">
        <p14:creationId xmlns:p14="http://schemas.microsoft.com/office/powerpoint/2010/main" val="4911757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platzhalter 2"/>
          <p:cNvSpPr>
            <a:spLocks noGrp="1"/>
          </p:cNvSpPr>
          <p:nvPr>
            <p:ph type="body" idx="1"/>
          </p:nvPr>
        </p:nvSpPr>
        <p:spPr/>
        <p:txBody>
          <a:bodyPr/>
          <a:lstStyle/>
          <a:p>
            <a:endParaRPr lang="de-DE" dirty="0"/>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l="-34112" t="16002" r="34112" b="31473"/>
          <a:stretch/>
        </p:blipFill>
        <p:spPr>
          <a:xfrm>
            <a:off x="-7133447" y="-3040912"/>
            <a:ext cx="19325448" cy="7612911"/>
          </a:xfrm>
          <a:prstGeom prst="rect">
            <a:avLst/>
          </a:prstGeom>
        </p:spPr>
      </p:pic>
      <p:sp>
        <p:nvSpPr>
          <p:cNvPr id="7" name="Titel 1"/>
          <p:cNvSpPr txBox="1">
            <a:spLocks/>
          </p:cNvSpPr>
          <p:nvPr/>
        </p:nvSpPr>
        <p:spPr>
          <a:xfrm>
            <a:off x="609600" y="5112537"/>
            <a:ext cx="7772400" cy="1463040"/>
          </a:xfrm>
          <a:prstGeom prst="rect">
            <a:avLst/>
          </a:prstGeom>
        </p:spPr>
        <p:txBody>
          <a:bodyPr vert="horz" lIns="91440" tIns="45720" rIns="91440" bIns="45720" rtlCol="0" anchor="ctr">
            <a:normAutofit/>
          </a:bodyPr>
          <a:lstStyle>
            <a:lvl1pPr algn="r" defTabSz="914400" rtl="0" eaLnBrk="1" latinLnBrk="0" hangingPunct="1">
              <a:lnSpc>
                <a:spcPct val="80000"/>
              </a:lnSpc>
              <a:spcBef>
                <a:spcPct val="0"/>
              </a:spcBef>
              <a:buNone/>
              <a:defRPr sz="5000" b="0" kern="1200" cap="all" spc="200" baseline="0">
                <a:solidFill>
                  <a:schemeClr val="tx1">
                    <a:lumMod val="95000"/>
                    <a:lumOff val="5000"/>
                  </a:schemeClr>
                </a:solidFill>
                <a:latin typeface="+mj-lt"/>
                <a:ea typeface="+mj-ea"/>
                <a:cs typeface="+mj-cs"/>
              </a:defRPr>
            </a:lvl1pPr>
          </a:lstStyle>
          <a:p>
            <a:r>
              <a:rPr lang="de-DE" smtClean="0"/>
              <a:t>The solution: </a:t>
            </a:r>
            <a:br>
              <a:rPr lang="de-DE" smtClean="0"/>
            </a:br>
            <a:r>
              <a:rPr lang="de-DE" smtClean="0"/>
              <a:t>oversampling with 	smote</a:t>
            </a:r>
            <a:endParaRPr lang="de-DE" dirty="0"/>
          </a:p>
        </p:txBody>
      </p:sp>
    </p:spTree>
    <p:extLst>
      <p:ext uri="{BB962C8B-B14F-4D97-AF65-F5344CB8AC3E}">
        <p14:creationId xmlns:p14="http://schemas.microsoft.com/office/powerpoint/2010/main" val="7492122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dirty="0" smtClean="0"/>
              <a:t>Diana Jaffé</a:t>
            </a:r>
            <a:br>
              <a:rPr lang="de-DE" dirty="0" smtClean="0"/>
            </a:br>
            <a:r>
              <a:rPr lang="de-DE" dirty="0" smtClean="0"/>
              <a:t>Code Academy, 06/11/2021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b="19845"/>
          <a:stretch/>
        </p:blipFill>
        <p:spPr>
          <a:xfrm>
            <a:off x="0" y="-1625120"/>
            <a:ext cx="12192000" cy="6466624"/>
          </a:xfrm>
          <a:prstGeom prst="rect">
            <a:avLst/>
          </a:prstGeom>
        </p:spPr>
      </p:pic>
    </p:spTree>
    <p:extLst>
      <p:ext uri="{BB962C8B-B14F-4D97-AF65-F5344CB8AC3E}">
        <p14:creationId xmlns:p14="http://schemas.microsoft.com/office/powerpoint/2010/main" val="264095626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Oversampling</a:t>
            </a:r>
            <a:r>
              <a:rPr lang="de-DE" dirty="0" smtClean="0"/>
              <a:t> </a:t>
            </a:r>
            <a:r>
              <a:rPr lang="de-DE" dirty="0" err="1" smtClean="0"/>
              <a:t>with</a:t>
            </a:r>
            <a:r>
              <a:rPr lang="de-DE" dirty="0" smtClean="0"/>
              <a:t> </a:t>
            </a:r>
            <a:r>
              <a:rPr lang="de-DE" dirty="0" err="1" smtClean="0"/>
              <a:t>smote</a:t>
            </a:r>
            <a:endParaRPr lang="de-DE" dirty="0"/>
          </a:p>
        </p:txBody>
      </p:sp>
      <p:sp>
        <p:nvSpPr>
          <p:cNvPr id="3" name="Inhaltsplatzhalter 2"/>
          <p:cNvSpPr>
            <a:spLocks noGrp="1"/>
          </p:cNvSpPr>
          <p:nvPr>
            <p:ph idx="1"/>
          </p:nvPr>
        </p:nvSpPr>
        <p:spPr/>
        <p:txBody>
          <a:bodyPr>
            <a:normAutofit fontScale="92500"/>
          </a:bodyPr>
          <a:lstStyle/>
          <a:p>
            <a:r>
              <a:rPr lang="en-US" dirty="0"/>
              <a:t>SMOTE is an oversampling algorithm that relies on the concept of nearest neighbors to create its synthetic data. Proposed back in </a:t>
            </a:r>
            <a:r>
              <a:rPr lang="en-US" dirty="0">
                <a:hlinkClick r:id="rId2"/>
              </a:rPr>
              <a:t>2002 by Chawla et. al</a:t>
            </a:r>
            <a:r>
              <a:rPr lang="en-US" dirty="0"/>
              <a:t>., SMOTE has become one of the most popular algorithms for oversampling. </a:t>
            </a:r>
          </a:p>
          <a:p>
            <a:r>
              <a:rPr lang="en-US" dirty="0"/>
              <a:t>The simplest case of oversampling is simply called oversampling or </a:t>
            </a:r>
            <a:r>
              <a:rPr lang="en-US" dirty="0" err="1"/>
              <a:t>upsampling</a:t>
            </a:r>
            <a:r>
              <a:rPr lang="en-US" dirty="0"/>
              <a:t>, meaning a method used to duplicate randomly selected data observations from the outnumbered class. </a:t>
            </a:r>
          </a:p>
          <a:p>
            <a:r>
              <a:rPr lang="en-US" dirty="0"/>
              <a:t>Oversampling’s purpose is for us to feel confident the data we generate are real examples of already existing data. This inherently comes with the issue of creating more of the same data we currently have, without adding any diversity to our dataset, and producing effects such as overfitting. </a:t>
            </a:r>
          </a:p>
          <a:p>
            <a:r>
              <a:rPr lang="en-US" dirty="0"/>
              <a:t>Hence, if overfitting affects our training due to randomly generated, </a:t>
            </a:r>
            <a:r>
              <a:rPr lang="en-US" dirty="0" err="1"/>
              <a:t>upsampled</a:t>
            </a:r>
            <a:r>
              <a:rPr lang="en-US" dirty="0"/>
              <a:t> data– or if plain oversampling is not suitable for the task at hand– we could resort to another, smarter oversampling technique known as synthetic data generation.</a:t>
            </a:r>
          </a:p>
          <a:p>
            <a:endParaRPr lang="de-DE" dirty="0"/>
          </a:p>
        </p:txBody>
      </p:sp>
    </p:spTree>
    <p:extLst>
      <p:ext uri="{BB962C8B-B14F-4D97-AF65-F5344CB8AC3E}">
        <p14:creationId xmlns:p14="http://schemas.microsoft.com/office/powerpoint/2010/main" val="220093614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Finally</a:t>
            </a:r>
            <a:r>
              <a:rPr lang="de-DE" dirty="0" smtClean="0"/>
              <a:t> THE </a:t>
            </a:r>
            <a:r>
              <a:rPr lang="de-DE" dirty="0" err="1" smtClean="0"/>
              <a:t>Miracle</a:t>
            </a:r>
            <a:r>
              <a:rPr lang="de-DE" dirty="0" smtClean="0"/>
              <a:t>…</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4007297748"/>
              </p:ext>
            </p:extLst>
          </p:nvPr>
        </p:nvGraphicFramePr>
        <p:xfrm>
          <a:off x="2066730" y="1722275"/>
          <a:ext cx="7776837" cy="4909344"/>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Random </a:t>
                      </a:r>
                      <a:r>
                        <a:rPr lang="de-DE" sz="2000" b="0" i="0" u="none" strike="noStrike" dirty="0" err="1">
                          <a:solidFill>
                            <a:srgbClr val="000000"/>
                          </a:solidFill>
                          <a:effectLst/>
                          <a:latin typeface="+mn-lt"/>
                        </a:rPr>
                        <a:t>Forest</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0.931811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0.863627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Extra </a:t>
                      </a:r>
                      <a:r>
                        <a:rPr lang="de-DE" sz="2000" b="0" i="0" u="none" strike="noStrike" dirty="0" err="1">
                          <a:solidFill>
                            <a:srgbClr val="000000"/>
                          </a:solidFill>
                          <a:effectLst/>
                          <a:latin typeface="+mn-lt"/>
                        </a:rPr>
                        <a:t>Trees</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0.930645</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0.861290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K-</a:t>
                      </a:r>
                      <a:r>
                        <a:rPr lang="de-DE" sz="2000" b="0" i="0" u="none" strike="noStrike" dirty="0" err="1">
                          <a:solidFill>
                            <a:srgbClr val="000000"/>
                          </a:solidFill>
                          <a:effectLst/>
                          <a:latin typeface="+mn-lt"/>
                        </a:rPr>
                        <a:t>Fold</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Decision</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Tree</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0.811953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0.811953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err="1">
                          <a:solidFill>
                            <a:srgbClr val="000000"/>
                          </a:solidFill>
                          <a:effectLst/>
                          <a:latin typeface="+mn-lt"/>
                        </a:rPr>
                        <a:t>Decision</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Tree</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0.904816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0.809642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err="1">
                          <a:solidFill>
                            <a:srgbClr val="000000"/>
                          </a:solidFill>
                          <a:effectLst/>
                          <a:latin typeface="+mn-lt"/>
                        </a:rPr>
                        <a:t>Voting</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0.894484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0.788964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r h="399856">
                <a:tc>
                  <a:txBody>
                    <a:bodyPr/>
                    <a:lstStyle/>
                    <a:p>
                      <a:pPr algn="ctr" fontAlgn="b"/>
                      <a:r>
                        <a:rPr lang="de-DE" sz="2000" b="0" i="0" u="none" strike="noStrike" dirty="0" smtClean="0">
                          <a:solidFill>
                            <a:schemeClr val="dk1"/>
                          </a:solidFill>
                          <a:effectLst/>
                          <a:latin typeface="+mn-lt"/>
                        </a:rPr>
                        <a:t>6</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Cat Boost</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0.876487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0.752982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46878802"/>
                  </a:ext>
                </a:extLst>
              </a:tr>
              <a:tr h="399856">
                <a:tc>
                  <a:txBody>
                    <a:bodyPr/>
                    <a:lstStyle/>
                    <a:p>
                      <a:pPr algn="ctr" fontAlgn="b"/>
                      <a:r>
                        <a:rPr lang="de-DE" sz="2000" b="0" i="0" u="none" strike="noStrike" dirty="0" smtClean="0">
                          <a:solidFill>
                            <a:schemeClr val="dk1"/>
                          </a:solidFill>
                          <a:effectLst/>
                          <a:latin typeface="+mn-lt"/>
                        </a:rPr>
                        <a:t>7</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XgBoost</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0.870488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0.740984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41371871"/>
                  </a:ext>
                </a:extLst>
              </a:tr>
              <a:tr h="399856">
                <a:tc>
                  <a:txBody>
                    <a:bodyPr/>
                    <a:lstStyle/>
                    <a:p>
                      <a:pPr algn="ctr" fontAlgn="b"/>
                      <a:r>
                        <a:rPr lang="de-DE" sz="2000" b="0" i="0" u="none" strike="noStrike" dirty="0" smtClean="0">
                          <a:solidFill>
                            <a:schemeClr val="dk1"/>
                          </a:solidFill>
                          <a:effectLst/>
                          <a:latin typeface="+mn-lt"/>
                        </a:rPr>
                        <a:t>8</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LGBM</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0.866389</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0.732787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193569951"/>
                  </a:ext>
                </a:extLst>
              </a:tr>
              <a:tr h="399856">
                <a:tc>
                  <a:txBody>
                    <a:bodyPr/>
                    <a:lstStyle/>
                    <a:p>
                      <a:pPr algn="ctr" fontAlgn="b"/>
                      <a:r>
                        <a:rPr lang="de-DE" sz="2000" b="0" i="0" u="none" strike="noStrike" dirty="0" smtClean="0">
                          <a:solidFill>
                            <a:schemeClr val="dk1"/>
                          </a:solidFill>
                          <a:effectLst/>
                          <a:latin typeface="+mn-lt"/>
                        </a:rPr>
                        <a:t>9</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KNN</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0.842260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0.684540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16034437"/>
                  </a:ext>
                </a:extLst>
              </a:tr>
              <a:tr h="399856">
                <a:tc>
                  <a:txBody>
                    <a:bodyPr/>
                    <a:lstStyle/>
                    <a:p>
                      <a:pPr algn="ctr" fontAlgn="b"/>
                      <a:r>
                        <a:rPr lang="de-DE" sz="2000" b="0" i="0" u="none" strike="noStrike" dirty="0" smtClean="0">
                          <a:solidFill>
                            <a:schemeClr val="dk1"/>
                          </a:solidFill>
                          <a:effectLst/>
                          <a:latin typeface="+mn-lt"/>
                        </a:rPr>
                        <a:t>10</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Gradient Boosting Classifier</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0.840927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0.681851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91362546"/>
                  </a:ext>
                </a:extLst>
              </a:tr>
              <a:tr h="399856">
                <a:tc>
                  <a:txBody>
                    <a:bodyPr/>
                    <a:lstStyle/>
                    <a:p>
                      <a:pPr algn="ctr" fontAlgn="b"/>
                      <a:r>
                        <a:rPr lang="de-DE" sz="2000" b="0" i="0" u="none" strike="noStrike" dirty="0" smtClean="0">
                          <a:solidFill>
                            <a:schemeClr val="dk1"/>
                          </a:solidFill>
                          <a:effectLst/>
                          <a:latin typeface="+mn-lt"/>
                        </a:rPr>
                        <a:t>11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Ada Boost Classifier</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0.839293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0.678582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478244"/>
                  </a:ext>
                </a:extLst>
              </a:tr>
            </a:tbl>
          </a:graphicData>
        </a:graphic>
      </p:graphicFrame>
    </p:spTree>
    <p:extLst>
      <p:ext uri="{BB962C8B-B14F-4D97-AF65-F5344CB8AC3E}">
        <p14:creationId xmlns:p14="http://schemas.microsoft.com/office/powerpoint/2010/main" val="231944308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sp>
        <p:nvSpPr>
          <p:cNvPr id="3" name="Inhaltsplatzhalter 2"/>
          <p:cNvSpPr>
            <a:spLocks noGrp="1"/>
          </p:cNvSpPr>
          <p:nvPr>
            <p:ph idx="1"/>
          </p:nvPr>
        </p:nvSpPr>
        <p:spPr/>
        <p:txBody>
          <a:bodyPr/>
          <a:lstStyle/>
          <a:p>
            <a:r>
              <a:rPr lang="en-US" dirty="0"/>
              <a:t>What Is Revenue Per Available Room (RevPAR)?</a:t>
            </a:r>
          </a:p>
          <a:p>
            <a:r>
              <a:rPr lang="en-US" dirty="0"/>
              <a:t>Revenue per available room (RevPAR) is a metric used in the hospitality industry to measure hotel performance. The measurement is calculated by multiplying a hotel's </a:t>
            </a:r>
            <a:r>
              <a:rPr lang="en-US" u="sng" dirty="0">
                <a:hlinkClick r:id="rId2"/>
              </a:rPr>
              <a:t>average daily room rate</a:t>
            </a:r>
            <a:r>
              <a:rPr lang="en-US" dirty="0"/>
              <a:t> (ADR) by its </a:t>
            </a:r>
            <a:r>
              <a:rPr lang="en-US" u="sng" dirty="0">
                <a:hlinkClick r:id="rId3"/>
              </a:rPr>
              <a:t>occupancy rate</a:t>
            </a:r>
            <a:r>
              <a:rPr lang="en-US" dirty="0"/>
              <a:t>. RevPAR is also calculated by dividing a hotel's total room revenue by the total number of available rooms in the period being measured.</a:t>
            </a:r>
          </a:p>
          <a:p>
            <a:endParaRPr lang="de-DE" dirty="0"/>
          </a:p>
        </p:txBody>
      </p:sp>
    </p:spTree>
    <p:extLst>
      <p:ext uri="{BB962C8B-B14F-4D97-AF65-F5344CB8AC3E}">
        <p14:creationId xmlns:p14="http://schemas.microsoft.com/office/powerpoint/2010/main" val="65885934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err="1" smtClean="0"/>
              <a:t>Thank</a:t>
            </a:r>
            <a:r>
              <a:rPr lang="de-DE" dirty="0" smtClean="0"/>
              <a:t> </a:t>
            </a:r>
            <a:r>
              <a:rPr lang="de-DE" dirty="0" err="1" smtClean="0"/>
              <a:t>you</a:t>
            </a:r>
            <a:endParaRPr lang="de-DE" dirty="0"/>
          </a:p>
        </p:txBody>
      </p:sp>
      <p:sp>
        <p:nvSpPr>
          <p:cNvPr id="3" name="Untertitel 2"/>
          <p:cNvSpPr>
            <a:spLocks noGrp="1"/>
          </p:cNvSpPr>
          <p:nvPr>
            <p:ph type="subTitle" idx="1"/>
          </p:nvPr>
        </p:nvSpPr>
        <p:spPr/>
        <p:txBody>
          <a:bodyPr>
            <a:normAutofit/>
          </a:bodyPr>
          <a:lstStyle/>
          <a:p>
            <a:r>
              <a:rPr lang="de-DE" sz="2800" cap="all" dirty="0">
                <a:latin typeface="+mj-lt"/>
              </a:rPr>
              <a:t>Diana Jaffé</a:t>
            </a:r>
            <a:r>
              <a:rPr lang="de-DE" dirty="0"/>
              <a:t/>
            </a:r>
            <a:br>
              <a:rPr lang="de-DE" dirty="0"/>
            </a:br>
            <a:r>
              <a:rPr lang="de-DE" dirty="0"/>
              <a:t>Code Academy</a:t>
            </a:r>
          </a:p>
          <a:p>
            <a:r>
              <a:rPr lang="de-DE" dirty="0"/>
              <a:t>June </a:t>
            </a:r>
            <a:r>
              <a:rPr lang="de-DE" dirty="0" smtClean="0"/>
              <a:t>11,2021</a:t>
            </a:r>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22593"/>
          <a:stretch/>
        </p:blipFill>
        <p:spPr>
          <a:xfrm>
            <a:off x="0" y="-685480"/>
            <a:ext cx="12192000" cy="5267105"/>
          </a:xfrm>
          <a:prstGeom prst="rect">
            <a:avLst/>
          </a:prstGeom>
        </p:spPr>
      </p:pic>
    </p:spTree>
    <p:extLst>
      <p:ext uri="{BB962C8B-B14F-4D97-AF65-F5344CB8AC3E}">
        <p14:creationId xmlns:p14="http://schemas.microsoft.com/office/powerpoint/2010/main" val="1111938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HOTELs: „</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Inhaltsplatzhalter 2"/>
          <p:cNvSpPr>
            <a:spLocks noGrp="1"/>
          </p:cNvSpPr>
          <p:nvPr>
            <p:ph idx="1"/>
          </p:nvPr>
        </p:nvSpPr>
        <p:spPr/>
        <p:txBody>
          <a:bodyPr/>
          <a:lstStyle/>
          <a:p>
            <a:pPr marL="182563" indent="-182563">
              <a:buFont typeface="Arial" panose="020B0604020202020204" pitchFamily="34" charset="0"/>
              <a:buChar char="•"/>
            </a:pPr>
            <a:r>
              <a:rPr lang="de-DE" dirty="0" err="1" smtClean="0"/>
              <a:t>Where</a:t>
            </a:r>
            <a:r>
              <a:rPr lang="de-DE" dirty="0" smtClean="0"/>
              <a:t> </a:t>
            </a:r>
            <a:r>
              <a:rPr lang="de-DE" dirty="0" err="1" smtClean="0"/>
              <a:t>does</a:t>
            </a:r>
            <a:r>
              <a:rPr lang="de-DE" dirty="0" smtClean="0"/>
              <a:t> </a:t>
            </a:r>
            <a:r>
              <a:rPr lang="de-DE" dirty="0" err="1" smtClean="0"/>
              <a:t>the</a:t>
            </a:r>
            <a:r>
              <a:rPr lang="de-DE" dirty="0" smtClean="0"/>
              <a:t> </a:t>
            </a:r>
            <a:r>
              <a:rPr lang="de-DE" dirty="0" err="1" smtClean="0"/>
              <a:t>data</a:t>
            </a:r>
            <a:r>
              <a:rPr lang="de-DE" dirty="0" smtClean="0"/>
              <a:t> </a:t>
            </a:r>
            <a:r>
              <a:rPr lang="de-DE" dirty="0" err="1" smtClean="0"/>
              <a:t>come</a:t>
            </a:r>
            <a:r>
              <a:rPr lang="de-DE" dirty="0" smtClean="0"/>
              <a:t> </a:t>
            </a:r>
            <a:r>
              <a:rPr lang="de-DE" dirty="0" err="1" smtClean="0"/>
              <a:t>from</a:t>
            </a:r>
            <a:r>
              <a:rPr lang="de-DE" dirty="0" smtClean="0"/>
              <a:t>?</a:t>
            </a:r>
          </a:p>
          <a:p>
            <a:pPr marL="182563" indent="-182563">
              <a:buFont typeface="Arial" panose="020B0604020202020204" pitchFamily="34" charset="0"/>
              <a:buChar char="•"/>
            </a:pPr>
            <a:r>
              <a:rPr lang="de-DE" dirty="0" smtClean="0"/>
              <a:t>A </a:t>
            </a:r>
            <a:r>
              <a:rPr lang="de-DE" dirty="0" err="1" smtClean="0"/>
              <a:t>tiny</a:t>
            </a:r>
            <a:r>
              <a:rPr lang="de-DE" dirty="0" smtClean="0"/>
              <a:t> </a:t>
            </a:r>
            <a:r>
              <a:rPr lang="de-DE" dirty="0" err="1" smtClean="0"/>
              <a:t>little</a:t>
            </a:r>
            <a:r>
              <a:rPr lang="de-DE" dirty="0" smtClean="0"/>
              <a:t> </a:t>
            </a:r>
            <a:r>
              <a:rPr lang="de-DE" dirty="0" err="1" smtClean="0"/>
              <a:t>bit</a:t>
            </a:r>
            <a:r>
              <a:rPr lang="de-DE" dirty="0" smtClean="0"/>
              <a:t> </a:t>
            </a:r>
            <a:r>
              <a:rPr lang="de-DE" dirty="0" err="1" smtClean="0"/>
              <a:t>about</a:t>
            </a:r>
            <a:r>
              <a:rPr lang="de-DE" dirty="0" smtClean="0"/>
              <a:t> </a:t>
            </a:r>
            <a:r>
              <a:rPr lang="de-DE" dirty="0" err="1" smtClean="0"/>
              <a:t>the</a:t>
            </a:r>
            <a:r>
              <a:rPr lang="de-DE" dirty="0" smtClean="0"/>
              <a:t> </a:t>
            </a:r>
            <a:r>
              <a:rPr lang="de-DE" dirty="0" err="1" smtClean="0"/>
              <a:t>Portugese</a:t>
            </a:r>
            <a:r>
              <a:rPr lang="de-DE" dirty="0" smtClean="0"/>
              <a:t> </a:t>
            </a:r>
            <a:r>
              <a:rPr lang="de-DE" dirty="0" err="1" smtClean="0"/>
              <a:t>travel</a:t>
            </a:r>
            <a:r>
              <a:rPr lang="de-DE" dirty="0" smtClean="0"/>
              <a:t> </a:t>
            </a:r>
            <a:r>
              <a:rPr lang="de-DE" dirty="0" err="1" smtClean="0"/>
              <a:t>market</a:t>
            </a:r>
            <a:r>
              <a:rPr lang="de-DE" dirty="0" smtClean="0"/>
              <a:t>.</a:t>
            </a:r>
            <a:endParaRPr lang="de-DE" dirty="0" smtClean="0"/>
          </a:p>
          <a:p>
            <a:pPr marL="182563" indent="-182563">
              <a:buFont typeface="Arial" panose="020B0604020202020204" pitchFamily="34" charset="0"/>
              <a:buChar char="•"/>
            </a:pPr>
            <a:r>
              <a:rPr lang="de-DE" dirty="0" smtClean="0"/>
              <a:t>Hidden </a:t>
            </a:r>
            <a:r>
              <a:rPr lang="de-DE" dirty="0" err="1" smtClean="0"/>
              <a:t>secrets</a:t>
            </a:r>
            <a:r>
              <a:rPr lang="de-DE" dirty="0" smtClean="0"/>
              <a:t> in </a:t>
            </a:r>
            <a:r>
              <a:rPr lang="de-DE" dirty="0" err="1" smtClean="0"/>
              <a:t>the</a:t>
            </a:r>
            <a:r>
              <a:rPr lang="de-DE" dirty="0" smtClean="0"/>
              <a:t> </a:t>
            </a:r>
            <a:r>
              <a:rPr lang="de-DE" dirty="0" err="1" smtClean="0"/>
              <a:t>data</a:t>
            </a:r>
            <a:r>
              <a:rPr lang="de-DE" dirty="0" smtClean="0"/>
              <a:t>.</a:t>
            </a:r>
          </a:p>
          <a:p>
            <a:pPr marL="182563" indent="-182563">
              <a:buFont typeface="Arial" panose="020B0604020202020204" pitchFamily="34" charset="0"/>
              <a:buChar char="•"/>
            </a:pPr>
            <a:r>
              <a:rPr lang="de-DE" dirty="0" err="1" smtClean="0"/>
              <a:t>Machine</a:t>
            </a:r>
            <a:r>
              <a:rPr lang="de-DE" dirty="0" smtClean="0"/>
              <a:t> Learning: Can </a:t>
            </a:r>
            <a:r>
              <a:rPr lang="de-DE" dirty="0" smtClean="0"/>
              <a:t>„</a:t>
            </a:r>
            <a:r>
              <a:rPr lang="de-DE" dirty="0" err="1" smtClean="0"/>
              <a:t>the</a:t>
            </a:r>
            <a:r>
              <a:rPr lang="de-DE" dirty="0" smtClean="0"/>
              <a:t> </a:t>
            </a:r>
            <a:r>
              <a:rPr lang="de-DE" dirty="0" err="1" smtClean="0"/>
              <a:t>machine</a:t>
            </a:r>
            <a:r>
              <a:rPr lang="de-DE" dirty="0" smtClean="0"/>
              <a:t>“ </a:t>
            </a:r>
            <a:r>
              <a:rPr lang="de-DE" dirty="0" err="1" smtClean="0"/>
              <a:t>foretell</a:t>
            </a:r>
            <a:r>
              <a:rPr lang="de-DE" dirty="0" smtClean="0"/>
              <a:t> </a:t>
            </a:r>
            <a:r>
              <a:rPr lang="de-DE" dirty="0" err="1" smtClean="0"/>
              <a:t>people‘s</a:t>
            </a:r>
            <a:r>
              <a:rPr lang="de-DE" dirty="0" smtClean="0"/>
              <a:t> </a:t>
            </a:r>
            <a:r>
              <a:rPr lang="de-DE" dirty="0" err="1" smtClean="0"/>
              <a:t>behavior</a:t>
            </a:r>
            <a:r>
              <a:rPr lang="de-DE" dirty="0" smtClean="0"/>
              <a:t>?</a:t>
            </a:r>
            <a:endParaRPr lang="de-DE" dirty="0"/>
          </a:p>
        </p:txBody>
      </p:sp>
    </p:spTree>
    <p:extLst>
      <p:ext uri="{BB962C8B-B14F-4D97-AF65-F5344CB8AC3E}">
        <p14:creationId xmlns:p14="http://schemas.microsoft.com/office/powerpoint/2010/main" val="35262068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the</a:t>
            </a:r>
            <a:r>
              <a:rPr lang="de-DE" dirty="0" smtClean="0"/>
              <a:t> </a:t>
            </a:r>
            <a:r>
              <a:rPr lang="de-DE" dirty="0" err="1" smtClean="0"/>
              <a:t>portugese</a:t>
            </a:r>
            <a:r>
              <a:rPr lang="de-DE" dirty="0" smtClean="0"/>
              <a:t> </a:t>
            </a:r>
            <a:r>
              <a:rPr lang="de-DE" dirty="0" err="1" smtClean="0"/>
              <a:t>touristic</a:t>
            </a:r>
            <a:r>
              <a:rPr lang="de-DE" dirty="0" smtClean="0"/>
              <a:t> Market - 2018</a:t>
            </a:r>
            <a:endParaRPr lang="de-DE" dirty="0"/>
          </a:p>
        </p:txBody>
      </p:sp>
      <p:sp>
        <p:nvSpPr>
          <p:cNvPr id="3" name="Inhaltsplatzhalter 2"/>
          <p:cNvSpPr>
            <a:spLocks noGrp="1"/>
          </p:cNvSpPr>
          <p:nvPr>
            <p:ph idx="1"/>
          </p:nvPr>
        </p:nvSpPr>
        <p:spPr/>
        <p:txBody>
          <a:bodyPr/>
          <a:lstStyle/>
          <a:p>
            <a:pPr marL="182563" indent="-182563">
              <a:buFont typeface="Arial" panose="020B0604020202020204" pitchFamily="34" charset="0"/>
              <a:buChar char="•"/>
            </a:pPr>
            <a:r>
              <a:rPr lang="en-US" dirty="0" smtClean="0"/>
              <a:t>Tourism made 8.52</a:t>
            </a:r>
            <a:r>
              <a:rPr lang="en-US" dirty="0"/>
              <a:t>% of the </a:t>
            </a:r>
            <a:r>
              <a:rPr lang="en-US" dirty="0" err="1" smtClean="0"/>
              <a:t>Portugese</a:t>
            </a:r>
            <a:r>
              <a:rPr lang="en-US" dirty="0" smtClean="0"/>
              <a:t> GDP </a:t>
            </a:r>
            <a:r>
              <a:rPr lang="en-US" dirty="0"/>
              <a:t>in </a:t>
            </a:r>
            <a:r>
              <a:rPr lang="en-US" dirty="0" smtClean="0"/>
              <a:t>2018. </a:t>
            </a:r>
          </a:p>
          <a:p>
            <a:pPr marL="182563" indent="-182563">
              <a:buFont typeface="Arial" panose="020B0604020202020204" pitchFamily="34" charset="0"/>
              <a:buChar char="•"/>
            </a:pPr>
            <a:r>
              <a:rPr lang="de-DE" dirty="0" smtClean="0"/>
              <a:t>International </a:t>
            </a:r>
            <a:r>
              <a:rPr lang="de-DE" dirty="0" err="1" smtClean="0"/>
              <a:t>travelers</a:t>
            </a:r>
            <a:r>
              <a:rPr lang="de-DE" dirty="0" smtClean="0"/>
              <a:t> </a:t>
            </a:r>
            <a:r>
              <a:rPr lang="de-DE" dirty="0" err="1" smtClean="0"/>
              <a:t>make</a:t>
            </a:r>
            <a:r>
              <a:rPr lang="de-DE" dirty="0" smtClean="0"/>
              <a:t> 71% </a:t>
            </a:r>
            <a:r>
              <a:rPr lang="de-DE" dirty="0" err="1" smtClean="0"/>
              <a:t>of</a:t>
            </a:r>
            <a:r>
              <a:rPr lang="de-DE" dirty="0" smtClean="0"/>
              <a:t> </a:t>
            </a:r>
            <a:r>
              <a:rPr lang="de-DE" dirty="0" err="1" smtClean="0"/>
              <a:t>the</a:t>
            </a:r>
            <a:r>
              <a:rPr lang="de-DE" dirty="0" smtClean="0"/>
              <a:t> 57.6m </a:t>
            </a:r>
            <a:r>
              <a:rPr lang="de-DE" dirty="0" err="1" smtClean="0"/>
              <a:t>overnight</a:t>
            </a:r>
            <a:r>
              <a:rPr lang="de-DE" dirty="0" smtClean="0"/>
              <a:t> </a:t>
            </a:r>
            <a:r>
              <a:rPr lang="de-DE" dirty="0" err="1" smtClean="0"/>
              <a:t>stays</a:t>
            </a:r>
            <a:r>
              <a:rPr lang="de-DE" dirty="0" smtClean="0"/>
              <a:t> </a:t>
            </a:r>
            <a:r>
              <a:rPr lang="de-DE" i="1" dirty="0" smtClean="0"/>
              <a:t>in </a:t>
            </a:r>
            <a:r>
              <a:rPr lang="de-DE" i="1" dirty="0" err="1" smtClean="0"/>
              <a:t>hotels</a:t>
            </a:r>
            <a:r>
              <a:rPr lang="de-DE" dirty="0" smtClean="0"/>
              <a:t>.</a:t>
            </a:r>
          </a:p>
          <a:p>
            <a:pPr marL="182563" indent="-182563">
              <a:buFont typeface="Arial" panose="020B0604020202020204" pitchFamily="34" charset="0"/>
              <a:buChar char="•"/>
            </a:pPr>
            <a:r>
              <a:rPr lang="de-DE" dirty="0" smtClean="0"/>
              <a:t>This </a:t>
            </a:r>
            <a:r>
              <a:rPr lang="de-DE" dirty="0" err="1" smtClean="0"/>
              <a:t>equals</a:t>
            </a:r>
            <a:r>
              <a:rPr lang="de-DE" dirty="0" smtClean="0"/>
              <a:t> 12.7m </a:t>
            </a:r>
            <a:r>
              <a:rPr lang="de-DE" dirty="0" err="1" smtClean="0"/>
              <a:t>arrivals</a:t>
            </a:r>
            <a:r>
              <a:rPr lang="de-DE" dirty="0" smtClean="0"/>
              <a:t> </a:t>
            </a:r>
            <a:r>
              <a:rPr lang="de-DE" dirty="0" err="1" smtClean="0"/>
              <a:t>of</a:t>
            </a:r>
            <a:r>
              <a:rPr lang="de-DE" dirty="0" smtClean="0"/>
              <a:t> international </a:t>
            </a:r>
            <a:r>
              <a:rPr lang="de-DE" dirty="0" err="1" smtClean="0"/>
              <a:t>guests</a:t>
            </a:r>
            <a:r>
              <a:rPr lang="de-DE" dirty="0" smtClean="0"/>
              <a:t>.</a:t>
            </a:r>
          </a:p>
          <a:p>
            <a:pPr marL="182563" indent="-182563">
              <a:buFont typeface="Arial" panose="020B0604020202020204" pitchFamily="34" charset="0"/>
              <a:buChar char="•"/>
            </a:pPr>
            <a:r>
              <a:rPr lang="de-DE" dirty="0" err="1" smtClean="0"/>
              <a:t>Overnight</a:t>
            </a:r>
            <a:r>
              <a:rPr lang="de-DE" dirty="0" smtClean="0"/>
              <a:t> </a:t>
            </a:r>
            <a:r>
              <a:rPr lang="de-DE" dirty="0" err="1" smtClean="0"/>
              <a:t>stays</a:t>
            </a:r>
            <a:r>
              <a:rPr lang="de-DE" dirty="0" smtClean="0"/>
              <a:t> </a:t>
            </a:r>
            <a:r>
              <a:rPr lang="de-DE" i="1" dirty="0" smtClean="0"/>
              <a:t>in </a:t>
            </a:r>
            <a:r>
              <a:rPr lang="de-DE" i="1" dirty="0" err="1" smtClean="0"/>
              <a:t>hotels</a:t>
            </a:r>
            <a:r>
              <a:rPr lang="de-DE" i="1" dirty="0" smtClean="0"/>
              <a:t> </a:t>
            </a:r>
            <a:r>
              <a:rPr lang="de-DE" dirty="0" err="1" smtClean="0"/>
              <a:t>have</a:t>
            </a:r>
            <a:r>
              <a:rPr lang="de-DE" dirty="0" smtClean="0"/>
              <a:t> </a:t>
            </a:r>
            <a:r>
              <a:rPr lang="de-DE" dirty="0" err="1" smtClean="0"/>
              <a:t>dropped</a:t>
            </a:r>
            <a:r>
              <a:rPr lang="de-DE" dirty="0" smtClean="0"/>
              <a:t> in a </a:t>
            </a:r>
            <a:r>
              <a:rPr lang="de-DE" dirty="0" err="1" smtClean="0"/>
              <a:t>range</a:t>
            </a:r>
            <a:r>
              <a:rPr lang="de-DE" dirty="0" smtClean="0"/>
              <a:t> </a:t>
            </a:r>
            <a:r>
              <a:rPr lang="de-DE" dirty="0" err="1" smtClean="0"/>
              <a:t>from</a:t>
            </a:r>
            <a:r>
              <a:rPr lang="de-DE" dirty="0" smtClean="0"/>
              <a:t> 1% - 5% </a:t>
            </a:r>
            <a:r>
              <a:rPr lang="de-DE" dirty="0" err="1" smtClean="0"/>
              <a:t>since</a:t>
            </a:r>
            <a:r>
              <a:rPr lang="de-DE" dirty="0" smtClean="0"/>
              <a:t> 2016.</a:t>
            </a:r>
          </a:p>
          <a:p>
            <a:pPr marL="182563" indent="-182563">
              <a:buFont typeface="Arial" panose="020B0604020202020204" pitchFamily="34" charset="0"/>
              <a:buChar char="•"/>
            </a:pPr>
            <a:r>
              <a:rPr lang="de-DE" dirty="0" err="1" smtClean="0"/>
              <a:t>RevPAR</a:t>
            </a:r>
            <a:r>
              <a:rPr lang="de-DE" dirty="0" smtClean="0"/>
              <a:t> </a:t>
            </a:r>
            <a:r>
              <a:rPr lang="de-DE" dirty="0" err="1" smtClean="0"/>
              <a:t>has</a:t>
            </a:r>
            <a:r>
              <a:rPr lang="de-DE" dirty="0" smtClean="0"/>
              <a:t> </a:t>
            </a:r>
            <a:r>
              <a:rPr lang="de-DE" dirty="0" err="1" smtClean="0"/>
              <a:t>nevertheless</a:t>
            </a:r>
            <a:r>
              <a:rPr lang="de-DE" dirty="0" smtClean="0"/>
              <a:t> </a:t>
            </a:r>
            <a:r>
              <a:rPr lang="de-DE" dirty="0" err="1" smtClean="0"/>
              <a:t>increased</a:t>
            </a:r>
            <a:r>
              <a:rPr lang="de-DE" dirty="0" smtClean="0"/>
              <a:t>.</a:t>
            </a:r>
          </a:p>
        </p:txBody>
      </p:sp>
    </p:spTree>
    <p:extLst>
      <p:ext uri="{BB962C8B-B14F-4D97-AF65-F5344CB8AC3E}">
        <p14:creationId xmlns:p14="http://schemas.microsoft.com/office/powerpoint/2010/main" val="25829413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rotWithShape="1">
          <a:blip r:embed="rId2"/>
          <a:srcRect t="13173"/>
          <a:stretch/>
        </p:blipFill>
        <p:spPr>
          <a:xfrm>
            <a:off x="2492944" y="1522526"/>
            <a:ext cx="7719460" cy="5287834"/>
          </a:xfrm>
          <a:prstGeom prst="rect">
            <a:avLst/>
          </a:prstGeom>
        </p:spPr>
      </p:pic>
      <p:sp>
        <p:nvSpPr>
          <p:cNvPr id="2" name="Titel 1"/>
          <p:cNvSpPr>
            <a:spLocks noGrp="1"/>
          </p:cNvSpPr>
          <p:nvPr>
            <p:ph type="title"/>
          </p:nvPr>
        </p:nvSpPr>
        <p:spPr>
          <a:xfrm>
            <a:off x="1024128" y="585216"/>
            <a:ext cx="9842794" cy="1499616"/>
          </a:xfrm>
        </p:spPr>
        <p:txBody>
          <a:bodyPr>
            <a:normAutofit/>
          </a:bodyPr>
          <a:lstStyle/>
          <a:p>
            <a:r>
              <a:rPr lang="de-DE" b="1" dirty="0" err="1" smtClean="0"/>
              <a:t>tourist</a:t>
            </a:r>
            <a:r>
              <a:rPr lang="de-DE" b="1" dirty="0" smtClean="0"/>
              <a:t> </a:t>
            </a:r>
            <a:r>
              <a:rPr lang="de-DE" b="1" dirty="0" err="1" smtClean="0"/>
              <a:t>arrivals</a:t>
            </a:r>
            <a:r>
              <a:rPr lang="de-DE" b="1" dirty="0" smtClean="0"/>
              <a:t> AT </a:t>
            </a:r>
            <a:r>
              <a:rPr lang="de-DE" b="1" dirty="0" err="1" smtClean="0"/>
              <a:t>accomodation</a:t>
            </a:r>
            <a:r>
              <a:rPr lang="de-DE" b="1" dirty="0" smtClean="0"/>
              <a:t> </a:t>
            </a:r>
            <a:r>
              <a:rPr lang="de-DE" b="1" dirty="0" err="1" smtClean="0"/>
              <a:t>providers</a:t>
            </a:r>
            <a:r>
              <a:rPr lang="de-DE" b="1" dirty="0" smtClean="0"/>
              <a:t> in </a:t>
            </a:r>
            <a:r>
              <a:rPr lang="de-DE" b="1" dirty="0"/>
              <a:t>Portugal </a:t>
            </a:r>
            <a:r>
              <a:rPr lang="de-DE" b="1" dirty="0" smtClean="0"/>
              <a:t>2009 -2019</a:t>
            </a:r>
            <a:r>
              <a:rPr lang="de-DE" sz="2000" b="1" dirty="0" smtClean="0"/>
              <a:t> IN Mio.</a:t>
            </a:r>
            <a:endParaRPr lang="de-DE" sz="2000" dirty="0"/>
          </a:p>
        </p:txBody>
      </p:sp>
    </p:spTree>
    <p:extLst>
      <p:ext uri="{BB962C8B-B14F-4D97-AF65-F5344CB8AC3E}">
        <p14:creationId xmlns:p14="http://schemas.microsoft.com/office/powerpoint/2010/main" val="23153125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pic>
        <p:nvPicPr>
          <p:cNvPr id="3" name="Grafik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3093" y="0"/>
            <a:ext cx="9705814" cy="6858000"/>
          </a:xfrm>
          <a:prstGeom prst="rect">
            <a:avLst/>
          </a:prstGeom>
        </p:spPr>
      </p:pic>
    </p:spTree>
    <p:extLst>
      <p:ext uri="{BB962C8B-B14F-4D97-AF65-F5344CB8AC3E}">
        <p14:creationId xmlns:p14="http://schemas.microsoft.com/office/powerpoint/2010/main" val="27204264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6647" y="520996"/>
            <a:ext cx="9705814" cy="6858000"/>
          </a:xfrm>
          <a:prstGeom prst="rect">
            <a:avLst/>
          </a:prstGeom>
        </p:spPr>
      </p:pic>
    </p:spTree>
    <p:extLst>
      <p:ext uri="{BB962C8B-B14F-4D97-AF65-F5344CB8AC3E}">
        <p14:creationId xmlns:p14="http://schemas.microsoft.com/office/powerpoint/2010/main" val="18246676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 Beauty - </a:t>
            </a:r>
            <a:r>
              <a:rPr lang="de-DE" dirty="0" err="1" smtClean="0"/>
              <a:t>of</a:t>
            </a:r>
            <a:r>
              <a:rPr lang="de-DE" dirty="0" smtClean="0"/>
              <a:t> </a:t>
            </a:r>
            <a:r>
              <a:rPr lang="de-DE" dirty="0" err="1" smtClean="0"/>
              <a:t>data</a:t>
            </a:r>
            <a:endParaRPr lang="de-DE" dirty="0"/>
          </a:p>
        </p:txBody>
      </p:sp>
      <p:sp>
        <p:nvSpPr>
          <p:cNvPr id="3" name="Textplatzhalter 2"/>
          <p:cNvSpPr>
            <a:spLocks noGrp="1"/>
          </p:cNvSpPr>
          <p:nvPr>
            <p:ph type="body" idx="1"/>
          </p:nvPr>
        </p:nvSpPr>
        <p:spPr/>
        <p:txBody>
          <a:bodyPr/>
          <a:lstStyle/>
          <a:p>
            <a:r>
              <a:rPr lang="de-DE" dirty="0" err="1" smtClean="0"/>
              <a:t>Good</a:t>
            </a:r>
            <a:r>
              <a:rPr lang="de-DE" dirty="0" smtClean="0"/>
              <a:t> Data </a:t>
            </a:r>
            <a:r>
              <a:rPr lang="de-DE" dirty="0" err="1" smtClean="0"/>
              <a:t>Paints</a:t>
            </a:r>
            <a:r>
              <a:rPr lang="de-DE" dirty="0" smtClean="0"/>
              <a:t> A Picture </a:t>
            </a:r>
            <a:br>
              <a:rPr lang="de-DE" dirty="0" smtClean="0"/>
            </a:br>
            <a:r>
              <a:rPr lang="de-DE" dirty="0" err="1" smtClean="0"/>
              <a:t>Of</a:t>
            </a:r>
            <a:r>
              <a:rPr lang="de-DE" dirty="0" smtClean="0"/>
              <a:t> The World.</a:t>
            </a:r>
            <a:endParaRPr lang="de-DE" dirty="0"/>
          </a:p>
        </p:txBody>
      </p:sp>
      <p:pic>
        <p:nvPicPr>
          <p:cNvPr id="9" name="Grafik 8"/>
          <p:cNvPicPr>
            <a:picLocks noChangeAspect="1"/>
          </p:cNvPicPr>
          <p:nvPr/>
        </p:nvPicPr>
        <p:blipFill rotWithShape="1">
          <a:blip r:embed="rId2">
            <a:extLst>
              <a:ext uri="{28A0092B-C50C-407E-A947-70E740481C1C}">
                <a14:useLocalDpi xmlns:a14="http://schemas.microsoft.com/office/drawing/2010/main" val="0"/>
              </a:ext>
            </a:extLst>
          </a:blip>
          <a:srcRect l="5770" t="58" b="29299"/>
          <a:stretch/>
        </p:blipFill>
        <p:spPr>
          <a:xfrm>
            <a:off x="0" y="-188628"/>
            <a:ext cx="12192000" cy="4760628"/>
          </a:xfrm>
          <a:prstGeom prst="rect">
            <a:avLst/>
          </a:prstGeom>
        </p:spPr>
      </p:pic>
    </p:spTree>
    <p:extLst>
      <p:ext uri="{BB962C8B-B14F-4D97-AF65-F5344CB8AC3E}">
        <p14:creationId xmlns:p14="http://schemas.microsoft.com/office/powerpoint/2010/main" val="420631210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Integral</Template>
  <TotalTime>0</TotalTime>
  <Words>518</Words>
  <Application>Microsoft Office PowerPoint</Application>
  <PresentationFormat>Breitbild</PresentationFormat>
  <Paragraphs>194</Paragraphs>
  <Slides>33</Slides>
  <Notes>0</Notes>
  <HiddenSlides>10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33</vt:i4>
      </vt:variant>
    </vt:vector>
  </HeadingPairs>
  <TitlesOfParts>
    <vt:vector size="38" baseType="lpstr">
      <vt:lpstr>Arial</vt:lpstr>
      <vt:lpstr>Tw Cen MT</vt:lpstr>
      <vt:lpstr>Tw Cen MT Condensed</vt:lpstr>
      <vt:lpstr>Wingdings 3</vt:lpstr>
      <vt:lpstr>Integral</vt:lpstr>
      <vt:lpstr>Hotel Bookings:  „To Cancel or not to cancel“</vt:lpstr>
      <vt:lpstr>Hotel Bookings:  „To Cancel or not to cancel“</vt:lpstr>
      <vt:lpstr>Hotel Bookings:  „To Cancel or not to cancel“</vt:lpstr>
      <vt:lpstr>HOTELs: „To cancel or not to cancel“</vt:lpstr>
      <vt:lpstr>the portugese touristic Market - 2018</vt:lpstr>
      <vt:lpstr>tourist arrivals AT accomodation providers in Portugal 2009 -2019 IN Mio.</vt:lpstr>
      <vt:lpstr>PowerPoint-Präsentation</vt:lpstr>
      <vt:lpstr>PowerPoint-Präsentation</vt:lpstr>
      <vt:lpstr>THE Beauty - of data</vt:lpstr>
      <vt:lpstr>THE Beauty - of data</vt:lpstr>
      <vt:lpstr>Possible kpi s</vt:lpstr>
      <vt:lpstr>CANCELLATion Rate per month in %</vt:lpstr>
      <vt:lpstr>Travel Rate (positive for no cancellation)</vt:lpstr>
      <vt:lpstr>PowerPoint-Präsentation</vt:lpstr>
      <vt:lpstr>Life begins Where the data ends</vt:lpstr>
      <vt:lpstr>Is „the machine“  a fortune teller?</vt:lpstr>
      <vt:lpstr>Is „the machine“  a fortune teller?</vt:lpstr>
      <vt:lpstr>Is „the machine“  a fortune teller?</vt:lpstr>
      <vt:lpstr>Is „the machine“  a fortune teller?</vt:lpstr>
      <vt:lpstr>Can a machine predict people‘s behavior in the future?</vt:lpstr>
      <vt:lpstr>Trying to tackle the cancellation question</vt:lpstr>
      <vt:lpstr>„Nice.  But you can do better.“</vt:lpstr>
      <vt:lpstr>And I tried harder…</vt:lpstr>
      <vt:lpstr>Trying to tackle the cancellation question</vt:lpstr>
      <vt:lpstr>The Problem:  imbalanced data</vt:lpstr>
      <vt:lpstr>PowerPoint-Präsentation</vt:lpstr>
      <vt:lpstr>PowerPoint-Präsentation</vt:lpstr>
      <vt:lpstr>The Problem:  imbalanced data</vt:lpstr>
      <vt:lpstr>PowerPoint-Präsentation</vt:lpstr>
      <vt:lpstr>Oversampling with smote</vt:lpstr>
      <vt:lpstr>Finally THE Miracle…</vt:lpstr>
      <vt:lpstr>PowerPoint-Präsentation</vt:lpstr>
      <vt:lpstr>Thank you</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Hotel Bookings:  „To Cancel or not to cancel“</dc:title>
  <dc:creator>Diana Jaffé</dc:creator>
  <cp:lastModifiedBy>Diana Jaffé</cp:lastModifiedBy>
  <cp:revision>50</cp:revision>
  <dcterms:created xsi:type="dcterms:W3CDTF">2021-06-09T14:50:24Z</dcterms:created>
  <dcterms:modified xsi:type="dcterms:W3CDTF">2021-06-10T10:53:29Z</dcterms:modified>
</cp:coreProperties>
</file>

<file path=docProps/thumbnail.jpeg>
</file>